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39"/>
  </p:notesMasterIdLst>
  <p:sldIdLst>
    <p:sldId id="296" r:id="rId2"/>
    <p:sldId id="273" r:id="rId3"/>
    <p:sldId id="335" r:id="rId4"/>
    <p:sldId id="336" r:id="rId5"/>
    <p:sldId id="337" r:id="rId6"/>
    <p:sldId id="260" r:id="rId7"/>
    <p:sldId id="299" r:id="rId8"/>
    <p:sldId id="338" r:id="rId9"/>
    <p:sldId id="257" r:id="rId10"/>
    <p:sldId id="303" r:id="rId11"/>
    <p:sldId id="300" r:id="rId12"/>
    <p:sldId id="311" r:id="rId13"/>
    <p:sldId id="310" r:id="rId14"/>
    <p:sldId id="320" r:id="rId15"/>
    <p:sldId id="321" r:id="rId16"/>
    <p:sldId id="283" r:id="rId17"/>
    <p:sldId id="284" r:id="rId18"/>
    <p:sldId id="285" r:id="rId19"/>
    <p:sldId id="289" r:id="rId20"/>
    <p:sldId id="322" r:id="rId21"/>
    <p:sldId id="339" r:id="rId22"/>
    <p:sldId id="314" r:id="rId23"/>
    <p:sldId id="315" r:id="rId24"/>
    <p:sldId id="316" r:id="rId25"/>
    <p:sldId id="318" r:id="rId26"/>
    <p:sldId id="319" r:id="rId27"/>
    <p:sldId id="323" r:id="rId28"/>
    <p:sldId id="324" r:id="rId29"/>
    <p:sldId id="325" r:id="rId30"/>
    <p:sldId id="326" r:id="rId31"/>
    <p:sldId id="327" r:id="rId32"/>
    <p:sldId id="328" r:id="rId33"/>
    <p:sldId id="329" r:id="rId34"/>
    <p:sldId id="330" r:id="rId35"/>
    <p:sldId id="331" r:id="rId36"/>
    <p:sldId id="332" r:id="rId37"/>
    <p:sldId id="334" r:id="rId38"/>
  </p:sldIdLst>
  <p:sldSz cx="9144000" cy="6858000" type="screen4x3"/>
  <p:notesSz cx="7772400" cy="10058400"/>
  <p:defaultTextStyle>
    <a:defPPr>
      <a:defRPr lang="es-VE"/>
    </a:defPPr>
    <a:lvl1pPr algn="l" rtl="0" fontAlgn="base">
      <a:spcBef>
        <a:spcPct val="0"/>
      </a:spcBef>
      <a:spcAft>
        <a:spcPct val="0"/>
      </a:spcAft>
      <a:defRPr kern="1200">
        <a:solidFill>
          <a:schemeClr val="tx1"/>
        </a:solidFill>
        <a:latin typeface="Arial" pitchFamily="34" charset="0"/>
        <a:ea typeface="DejaVu Sans"/>
        <a:cs typeface="DejaVu Sans"/>
      </a:defRPr>
    </a:lvl1pPr>
    <a:lvl2pPr marL="457200" algn="l" rtl="0" fontAlgn="base">
      <a:spcBef>
        <a:spcPct val="0"/>
      </a:spcBef>
      <a:spcAft>
        <a:spcPct val="0"/>
      </a:spcAft>
      <a:defRPr kern="1200">
        <a:solidFill>
          <a:schemeClr val="tx1"/>
        </a:solidFill>
        <a:latin typeface="Arial" pitchFamily="34" charset="0"/>
        <a:ea typeface="DejaVu Sans"/>
        <a:cs typeface="DejaVu Sans"/>
      </a:defRPr>
    </a:lvl2pPr>
    <a:lvl3pPr marL="914400" algn="l" rtl="0" fontAlgn="base">
      <a:spcBef>
        <a:spcPct val="0"/>
      </a:spcBef>
      <a:spcAft>
        <a:spcPct val="0"/>
      </a:spcAft>
      <a:defRPr kern="1200">
        <a:solidFill>
          <a:schemeClr val="tx1"/>
        </a:solidFill>
        <a:latin typeface="Arial" pitchFamily="34" charset="0"/>
        <a:ea typeface="DejaVu Sans"/>
        <a:cs typeface="DejaVu Sans"/>
      </a:defRPr>
    </a:lvl3pPr>
    <a:lvl4pPr marL="1371600" algn="l" rtl="0" fontAlgn="base">
      <a:spcBef>
        <a:spcPct val="0"/>
      </a:spcBef>
      <a:spcAft>
        <a:spcPct val="0"/>
      </a:spcAft>
      <a:defRPr kern="1200">
        <a:solidFill>
          <a:schemeClr val="tx1"/>
        </a:solidFill>
        <a:latin typeface="Arial" pitchFamily="34" charset="0"/>
        <a:ea typeface="DejaVu Sans"/>
        <a:cs typeface="DejaVu Sans"/>
      </a:defRPr>
    </a:lvl4pPr>
    <a:lvl5pPr marL="1828800" algn="l" rtl="0" fontAlgn="base">
      <a:spcBef>
        <a:spcPct val="0"/>
      </a:spcBef>
      <a:spcAft>
        <a:spcPct val="0"/>
      </a:spcAft>
      <a:defRPr kern="1200">
        <a:solidFill>
          <a:schemeClr val="tx1"/>
        </a:solidFill>
        <a:latin typeface="Arial" pitchFamily="34" charset="0"/>
        <a:ea typeface="DejaVu Sans"/>
        <a:cs typeface="DejaVu Sans"/>
      </a:defRPr>
    </a:lvl5pPr>
    <a:lvl6pPr marL="2286000" algn="l" defTabSz="914400" rtl="0" eaLnBrk="1" latinLnBrk="0" hangingPunct="1">
      <a:defRPr kern="1200">
        <a:solidFill>
          <a:schemeClr val="tx1"/>
        </a:solidFill>
        <a:latin typeface="Arial" pitchFamily="34" charset="0"/>
        <a:ea typeface="DejaVu Sans"/>
        <a:cs typeface="DejaVu Sans"/>
      </a:defRPr>
    </a:lvl6pPr>
    <a:lvl7pPr marL="2743200" algn="l" defTabSz="914400" rtl="0" eaLnBrk="1" latinLnBrk="0" hangingPunct="1">
      <a:defRPr kern="1200">
        <a:solidFill>
          <a:schemeClr val="tx1"/>
        </a:solidFill>
        <a:latin typeface="Arial" pitchFamily="34" charset="0"/>
        <a:ea typeface="DejaVu Sans"/>
        <a:cs typeface="DejaVu Sans"/>
      </a:defRPr>
    </a:lvl7pPr>
    <a:lvl8pPr marL="3200400" algn="l" defTabSz="914400" rtl="0" eaLnBrk="1" latinLnBrk="0" hangingPunct="1">
      <a:defRPr kern="1200">
        <a:solidFill>
          <a:schemeClr val="tx1"/>
        </a:solidFill>
        <a:latin typeface="Arial" pitchFamily="34" charset="0"/>
        <a:ea typeface="DejaVu Sans"/>
        <a:cs typeface="DejaVu Sans"/>
      </a:defRPr>
    </a:lvl8pPr>
    <a:lvl9pPr marL="3657600" algn="l" defTabSz="914400" rtl="0" eaLnBrk="1" latinLnBrk="0" hangingPunct="1">
      <a:defRPr kern="1200">
        <a:solidFill>
          <a:schemeClr val="tx1"/>
        </a:solidFill>
        <a:latin typeface="Arial" pitchFamily="34" charset="0"/>
        <a:ea typeface="DejaVu Sans"/>
        <a:cs typeface="DejaVu San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64" y="7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368675" cy="5032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s-VE"/>
          </a:p>
        </p:txBody>
      </p:sp>
      <p:sp>
        <p:nvSpPr>
          <p:cNvPr id="3" name="2 Marcador de fecha"/>
          <p:cNvSpPr>
            <a:spLocks noGrp="1"/>
          </p:cNvSpPr>
          <p:nvPr>
            <p:ph type="dt" idx="1"/>
          </p:nvPr>
        </p:nvSpPr>
        <p:spPr>
          <a:xfrm>
            <a:off x="4402138" y="0"/>
            <a:ext cx="3368675" cy="50323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05885089-A882-4A37-B807-FF0950F3E840}" type="datetimeFigureOut">
              <a:rPr lang="es-VE"/>
              <a:pPr>
                <a:defRPr/>
              </a:pPr>
              <a:t>22/9/2016</a:t>
            </a:fld>
            <a:endParaRPr lang="es-VE"/>
          </a:p>
        </p:txBody>
      </p:sp>
      <p:sp>
        <p:nvSpPr>
          <p:cNvPr id="4" name="3 Marcador de imagen de diapositiva"/>
          <p:cNvSpPr>
            <a:spLocks noGrp="1" noRot="1" noChangeAspect="1"/>
          </p:cNvSpPr>
          <p:nvPr>
            <p:ph type="sldImg" idx="2"/>
          </p:nvPr>
        </p:nvSpPr>
        <p:spPr>
          <a:xfrm>
            <a:off x="1371600" y="754063"/>
            <a:ext cx="5029200" cy="3771900"/>
          </a:xfrm>
          <a:prstGeom prst="rect">
            <a:avLst/>
          </a:prstGeom>
          <a:noFill/>
          <a:ln w="12700">
            <a:solidFill>
              <a:prstClr val="black"/>
            </a:solidFill>
          </a:ln>
        </p:spPr>
        <p:txBody>
          <a:bodyPr vert="horz" lIns="91440" tIns="45720" rIns="91440" bIns="45720" rtlCol="0" anchor="ctr"/>
          <a:lstStyle/>
          <a:p>
            <a:pPr lvl="0"/>
            <a:endParaRPr lang="es-VE" noProof="0"/>
          </a:p>
        </p:txBody>
      </p:sp>
      <p:sp>
        <p:nvSpPr>
          <p:cNvPr id="5" name="4 Marcador de notas"/>
          <p:cNvSpPr>
            <a:spLocks noGrp="1"/>
          </p:cNvSpPr>
          <p:nvPr>
            <p:ph type="body" sz="quarter" idx="3"/>
          </p:nvPr>
        </p:nvSpPr>
        <p:spPr>
          <a:xfrm>
            <a:off x="777875" y="4778375"/>
            <a:ext cx="6216650" cy="4525963"/>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VE" noProof="0"/>
          </a:p>
        </p:txBody>
      </p:sp>
      <p:sp>
        <p:nvSpPr>
          <p:cNvPr id="6" name="5 Marcador de pie de página"/>
          <p:cNvSpPr>
            <a:spLocks noGrp="1"/>
          </p:cNvSpPr>
          <p:nvPr>
            <p:ph type="ftr" sz="quarter" idx="4"/>
          </p:nvPr>
        </p:nvSpPr>
        <p:spPr>
          <a:xfrm>
            <a:off x="0" y="9553575"/>
            <a:ext cx="3368675" cy="5032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s-VE"/>
          </a:p>
        </p:txBody>
      </p:sp>
      <p:sp>
        <p:nvSpPr>
          <p:cNvPr id="7" name="6 Marcador de número de diapositiva"/>
          <p:cNvSpPr>
            <a:spLocks noGrp="1"/>
          </p:cNvSpPr>
          <p:nvPr>
            <p:ph type="sldNum" sz="quarter" idx="5"/>
          </p:nvPr>
        </p:nvSpPr>
        <p:spPr>
          <a:xfrm>
            <a:off x="4402138" y="9553575"/>
            <a:ext cx="3368675" cy="503238"/>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86D0CE36-8F34-444B-AFC5-E2A5D565E6B8}" type="slidenum">
              <a:rPr lang="es-VE"/>
              <a:pPr>
                <a:defRPr/>
              </a:pPr>
              <a:t>‹Nº›</a:t>
            </a:fld>
            <a:endParaRPr lang="es-VE"/>
          </a:p>
        </p:txBody>
      </p:sp>
    </p:spTree>
    <p:extLst>
      <p:ext uri="{BB962C8B-B14F-4D97-AF65-F5344CB8AC3E}">
        <p14:creationId xmlns:p14="http://schemas.microsoft.com/office/powerpoint/2010/main" val="17008337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0"/>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EBB802-BE1C-44BA-B8BE-F6DAE05AD82B}" type="slidenum">
              <a:rPr lang="es-VE" smtClean="0">
                <a:ea typeface="DejaVu Sans"/>
                <a:cs typeface="DejaVu Sans"/>
              </a:rPr>
              <a:pPr fontAlgn="base">
                <a:spcBef>
                  <a:spcPct val="0"/>
                </a:spcBef>
                <a:spcAft>
                  <a:spcPct val="0"/>
                </a:spcAft>
                <a:defRPr/>
              </a:pPr>
              <a:t>16</a:t>
            </a:fld>
            <a:endParaRPr lang="es-VE">
              <a:ea typeface="DejaVu Sans"/>
              <a:cs typeface="DejaVu Sans"/>
            </a:endParaRPr>
          </a:p>
        </p:txBody>
      </p:sp>
      <p:sp>
        <p:nvSpPr>
          <p:cNvPr id="51203"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p:spPr>
      </p:sp>
      <p:sp>
        <p:nvSpPr>
          <p:cNvPr id="51204" name="Text Box 2"/>
          <p:cNvSpPr txBox="1">
            <a:spLocks noChangeArrowheads="1"/>
          </p:cNvSpPr>
          <p:nvPr/>
        </p:nvSpPr>
        <p:spPr bwMode="auto">
          <a:xfrm>
            <a:off x="777875" y="4776788"/>
            <a:ext cx="6218238" cy="4525962"/>
          </a:xfrm>
          <a:prstGeom prst="rect">
            <a:avLst/>
          </a:prstGeom>
          <a:noFill/>
          <a:ln w="9525">
            <a:noFill/>
            <a:round/>
            <a:headEnd/>
            <a:tailEnd/>
          </a:ln>
        </p:spPr>
        <p:txBody>
          <a:bodyPr wrap="none" anchor="ctr"/>
          <a:lstStyle/>
          <a:p>
            <a:endParaRPr lang="es-VE">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D4CA46-47DC-4F4D-880B-7E4748994C14}" type="slidenum">
              <a:rPr lang="es-VE" smtClean="0">
                <a:ea typeface="DejaVu Sans"/>
                <a:cs typeface="DejaVu Sans"/>
              </a:rPr>
              <a:pPr fontAlgn="base">
                <a:spcBef>
                  <a:spcPct val="0"/>
                </a:spcBef>
                <a:spcAft>
                  <a:spcPct val="0"/>
                </a:spcAft>
                <a:defRPr/>
              </a:pPr>
              <a:t>17</a:t>
            </a:fld>
            <a:endParaRPr lang="es-VE">
              <a:ea typeface="DejaVu Sans"/>
              <a:cs typeface="DejaVu Sans"/>
            </a:endParaRPr>
          </a:p>
        </p:txBody>
      </p:sp>
      <p:sp>
        <p:nvSpPr>
          <p:cNvPr id="52227"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p:spPr>
      </p:sp>
      <p:sp>
        <p:nvSpPr>
          <p:cNvPr id="52228" name="Text Box 2"/>
          <p:cNvSpPr txBox="1">
            <a:spLocks noChangeArrowheads="1"/>
          </p:cNvSpPr>
          <p:nvPr/>
        </p:nvSpPr>
        <p:spPr bwMode="auto">
          <a:xfrm>
            <a:off x="777875" y="4776788"/>
            <a:ext cx="6218238" cy="4525962"/>
          </a:xfrm>
          <a:prstGeom prst="rect">
            <a:avLst/>
          </a:prstGeom>
          <a:noFill/>
          <a:ln w="9525">
            <a:noFill/>
            <a:round/>
            <a:headEnd/>
            <a:tailEnd/>
          </a:ln>
        </p:spPr>
        <p:txBody>
          <a:bodyPr wrap="none" anchor="ctr"/>
          <a:lstStyle/>
          <a:p>
            <a:endParaRPr lang="es-VE">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0"/>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49CC55-37D6-4D18-9E0D-EDE5358F81DB}" type="slidenum">
              <a:rPr lang="es-VE" smtClean="0">
                <a:ea typeface="DejaVu Sans"/>
                <a:cs typeface="DejaVu Sans"/>
              </a:rPr>
              <a:pPr fontAlgn="base">
                <a:spcBef>
                  <a:spcPct val="0"/>
                </a:spcBef>
                <a:spcAft>
                  <a:spcPct val="0"/>
                </a:spcAft>
                <a:defRPr/>
              </a:pPr>
              <a:t>18</a:t>
            </a:fld>
            <a:endParaRPr lang="es-VE">
              <a:ea typeface="DejaVu Sans"/>
              <a:cs typeface="DejaVu Sans"/>
            </a:endParaRPr>
          </a:p>
        </p:txBody>
      </p:sp>
      <p:sp>
        <p:nvSpPr>
          <p:cNvPr id="53251"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p:spPr>
      </p:sp>
      <p:sp>
        <p:nvSpPr>
          <p:cNvPr id="53252" name="Text Box 2"/>
          <p:cNvSpPr txBox="1">
            <a:spLocks noChangeArrowheads="1"/>
          </p:cNvSpPr>
          <p:nvPr/>
        </p:nvSpPr>
        <p:spPr bwMode="auto">
          <a:xfrm>
            <a:off x="777875" y="4776788"/>
            <a:ext cx="6218238" cy="4525962"/>
          </a:xfrm>
          <a:prstGeom prst="rect">
            <a:avLst/>
          </a:prstGeom>
          <a:noFill/>
          <a:ln w="9525">
            <a:noFill/>
            <a:round/>
            <a:headEnd/>
            <a:tailEnd/>
          </a:ln>
        </p:spPr>
        <p:txBody>
          <a:bodyPr wrap="none" anchor="ctr"/>
          <a:lstStyle/>
          <a:p>
            <a:endParaRPr lang="es-VE">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0"/>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D05CA3-9589-4772-911F-27F84DD474DA}" type="slidenum">
              <a:rPr lang="es-VE" smtClean="0">
                <a:ea typeface="DejaVu Sans"/>
                <a:cs typeface="DejaVu Sans"/>
              </a:rPr>
              <a:pPr fontAlgn="base">
                <a:spcBef>
                  <a:spcPct val="0"/>
                </a:spcBef>
                <a:spcAft>
                  <a:spcPct val="0"/>
                </a:spcAft>
                <a:defRPr/>
              </a:pPr>
              <a:t>19</a:t>
            </a:fld>
            <a:endParaRPr lang="es-VE">
              <a:ea typeface="DejaVu Sans"/>
              <a:cs typeface="DejaVu Sans"/>
            </a:endParaRPr>
          </a:p>
        </p:txBody>
      </p:sp>
      <p:sp>
        <p:nvSpPr>
          <p:cNvPr id="57347" name="Rectangle 1"/>
          <p:cNvSpPr>
            <a:spLocks noGrp="1" noRot="1" noChangeAspect="1" noChangeArrowheads="1" noTextEdit="1"/>
          </p:cNvSpPr>
          <p:nvPr>
            <p:ph type="sldImg"/>
          </p:nvPr>
        </p:nvSpPr>
        <p:spPr bwMode="auto">
          <a:xfrm>
            <a:off x="1371600" y="763588"/>
            <a:ext cx="5029200" cy="3771900"/>
          </a:xfrm>
          <a:solidFill>
            <a:srgbClr val="FFFFFF"/>
          </a:solidFill>
          <a:ln>
            <a:solidFill>
              <a:srgbClr val="000000"/>
            </a:solidFill>
            <a:miter lim="800000"/>
            <a:headEnd/>
            <a:tailEnd/>
          </a:ln>
        </p:spPr>
      </p:sp>
      <p:sp>
        <p:nvSpPr>
          <p:cNvPr id="57348" name="Text Box 2"/>
          <p:cNvSpPr txBox="1">
            <a:spLocks noChangeArrowheads="1"/>
          </p:cNvSpPr>
          <p:nvPr/>
        </p:nvSpPr>
        <p:spPr bwMode="auto">
          <a:xfrm>
            <a:off x="777875" y="4776788"/>
            <a:ext cx="6218238" cy="4525962"/>
          </a:xfrm>
          <a:prstGeom prst="rect">
            <a:avLst/>
          </a:prstGeom>
          <a:noFill/>
          <a:ln w="9525">
            <a:noFill/>
            <a:round/>
            <a:headEnd/>
            <a:tailEnd/>
          </a:ln>
        </p:spPr>
        <p:txBody>
          <a:bodyPr wrap="none" anchor="ctr"/>
          <a:lstStyle/>
          <a:p>
            <a:endParaRPr lang="es-VE">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pPr>
              <a:defRPr/>
            </a:pPr>
            <a:r>
              <a:rPr lang="es-VE"/>
              <a:t>18/03/15</a:t>
            </a:r>
            <a:endParaRPr lang="es-VE">
              <a:latin typeface="+mn-lt"/>
            </a:endParaRPr>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pPr>
              <a:defRPr/>
            </a:pPr>
            <a:r>
              <a:rPr lang="es-VE"/>
              <a:t>18/03/15</a:t>
            </a:r>
            <a:endParaRPr lang="es-VE">
              <a:latin typeface="+mn-lt"/>
            </a:endParaRPr>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pPr>
              <a:defRPr/>
            </a:pPr>
            <a:r>
              <a:rPr lang="es-VE"/>
              <a:t>18/03/15</a:t>
            </a:r>
            <a:endParaRPr lang="es-VE">
              <a:latin typeface="+mn-lt"/>
            </a:endParaRPr>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21920" y="1371600"/>
            <a:ext cx="8229240" cy="1828800"/>
          </a:xfrm>
          <a:prstGeom prst="rect">
            <a:avLst/>
          </a:prstGeom>
        </p:spPr>
        <p:txBody>
          <a:bodyPr wrap="none" lIns="0" rIns="0" anchor="ctr"/>
          <a:lstStyle/>
          <a:p>
            <a:endParaRPr/>
          </a:p>
        </p:txBody>
      </p:sp>
      <p:sp>
        <p:nvSpPr>
          <p:cNvPr id="6" name="PlaceHolder 2"/>
          <p:cNvSpPr>
            <a:spLocks noGrp="1"/>
          </p:cNvSpPr>
          <p:nvPr>
            <p:ph type="subTitle"/>
          </p:nvPr>
        </p:nvSpPr>
        <p:spPr>
          <a:xfrm>
            <a:off x="457200" y="1604520"/>
            <a:ext cx="8229240" cy="3977280"/>
          </a:xfrm>
          <a:prstGeom prst="rect">
            <a:avLst/>
          </a:prstGeom>
        </p:spPr>
        <p:txBody>
          <a:bodyPr anchor="ct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pPr>
              <a:defRPr/>
            </a:pPr>
            <a:r>
              <a:rPr lang="es-VE"/>
              <a:t>18/03/15</a:t>
            </a:r>
            <a:endParaRPr lang="es-VE">
              <a:latin typeface="+mn-lt"/>
            </a:endParaRPr>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pPr>
              <a:defRPr/>
            </a:pPr>
            <a:r>
              <a:rPr lang="es-VE"/>
              <a:t>18/03/15</a:t>
            </a:r>
            <a:endParaRPr lang="es-VE">
              <a:latin typeface="+mn-lt"/>
            </a:endParaRPr>
          </a:p>
        </p:txBody>
      </p:sp>
      <p:sp>
        <p:nvSpPr>
          <p:cNvPr id="5" name="4 Marcador de pie de página"/>
          <p:cNvSpPr>
            <a:spLocks noGrp="1"/>
          </p:cNvSpPr>
          <p:nvPr>
            <p:ph type="ftr" sz="quarter" idx="11"/>
          </p:nvPr>
        </p:nvSpPr>
        <p:spPr/>
        <p:txBody>
          <a:bodyPr/>
          <a:lstStyle/>
          <a:p>
            <a:pPr>
              <a:defRPr/>
            </a:pPr>
            <a:endParaRPr lang="es-ES"/>
          </a:p>
        </p:txBody>
      </p:sp>
      <p:sp>
        <p:nvSpPr>
          <p:cNvPr id="6" name="5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pPr>
              <a:defRPr/>
            </a:pPr>
            <a:r>
              <a:rPr lang="es-VE"/>
              <a:t>18/03/15</a:t>
            </a:r>
            <a:endParaRPr lang="es-VE">
              <a:latin typeface="+mn-lt"/>
            </a:endParaRPr>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pPr>
              <a:defRPr/>
            </a:pPr>
            <a:r>
              <a:rPr lang="es-VE"/>
              <a:t>18/03/15</a:t>
            </a:r>
            <a:endParaRPr lang="es-VE">
              <a:latin typeface="+mn-lt"/>
            </a:endParaRPr>
          </a:p>
        </p:txBody>
      </p:sp>
      <p:sp>
        <p:nvSpPr>
          <p:cNvPr id="8" name="7 Marcador de pie de página"/>
          <p:cNvSpPr>
            <a:spLocks noGrp="1"/>
          </p:cNvSpPr>
          <p:nvPr>
            <p:ph type="ftr" sz="quarter" idx="11"/>
          </p:nvPr>
        </p:nvSpPr>
        <p:spPr/>
        <p:txBody>
          <a:bodyPr/>
          <a:lstStyle/>
          <a:p>
            <a:pPr>
              <a:defRPr/>
            </a:pPr>
            <a:endParaRPr lang="es-ES"/>
          </a:p>
        </p:txBody>
      </p:sp>
      <p:sp>
        <p:nvSpPr>
          <p:cNvPr id="9" name="8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pPr>
              <a:defRPr/>
            </a:pPr>
            <a:r>
              <a:rPr lang="es-VE"/>
              <a:t>18/03/15</a:t>
            </a:r>
            <a:endParaRPr lang="es-VE">
              <a:latin typeface="+mn-lt"/>
            </a:endParaRPr>
          </a:p>
        </p:txBody>
      </p:sp>
      <p:sp>
        <p:nvSpPr>
          <p:cNvPr id="4" name="3 Marcador de pie de página"/>
          <p:cNvSpPr>
            <a:spLocks noGrp="1"/>
          </p:cNvSpPr>
          <p:nvPr>
            <p:ph type="ftr" sz="quarter" idx="11"/>
          </p:nvPr>
        </p:nvSpPr>
        <p:spPr/>
        <p:txBody>
          <a:bodyPr/>
          <a:lstStyle/>
          <a:p>
            <a:pPr>
              <a:defRPr/>
            </a:pPr>
            <a:endParaRPr lang="es-ES"/>
          </a:p>
        </p:txBody>
      </p:sp>
      <p:sp>
        <p:nvSpPr>
          <p:cNvPr id="5" name="4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r>
              <a:rPr lang="es-VE"/>
              <a:t>18/03/15</a:t>
            </a:r>
            <a:endParaRPr lang="es-VE">
              <a:latin typeface="+mn-lt"/>
            </a:endParaRPr>
          </a:p>
        </p:txBody>
      </p:sp>
      <p:sp>
        <p:nvSpPr>
          <p:cNvPr id="3" name="2 Marcador de pie de página"/>
          <p:cNvSpPr>
            <a:spLocks noGrp="1"/>
          </p:cNvSpPr>
          <p:nvPr>
            <p:ph type="ftr" sz="quarter" idx="11"/>
          </p:nvPr>
        </p:nvSpPr>
        <p:spPr/>
        <p:txBody>
          <a:bodyPr/>
          <a:lstStyle/>
          <a:p>
            <a:pPr>
              <a:defRPr/>
            </a:pPr>
            <a:endParaRPr lang="es-ES"/>
          </a:p>
        </p:txBody>
      </p:sp>
      <p:sp>
        <p:nvSpPr>
          <p:cNvPr id="4" name="3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pPr>
              <a:defRPr/>
            </a:pPr>
            <a:r>
              <a:rPr lang="es-VE"/>
              <a:t>18/03/15</a:t>
            </a:r>
            <a:endParaRPr lang="es-VE">
              <a:latin typeface="+mn-lt"/>
            </a:endParaRPr>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pPr>
              <a:defRPr/>
            </a:pPr>
            <a:r>
              <a:rPr lang="es-VE"/>
              <a:t>18/03/15</a:t>
            </a:r>
            <a:endParaRPr lang="es-VE">
              <a:latin typeface="+mn-lt"/>
            </a:endParaRPr>
          </a:p>
        </p:txBody>
      </p:sp>
      <p:sp>
        <p:nvSpPr>
          <p:cNvPr id="6" name="5 Marcador de pie de página"/>
          <p:cNvSpPr>
            <a:spLocks noGrp="1"/>
          </p:cNvSpPr>
          <p:nvPr>
            <p:ph type="ftr" sz="quarter" idx="11"/>
          </p:nvPr>
        </p:nvSpPr>
        <p:spPr/>
        <p:txBody>
          <a:bodyPr/>
          <a:lstStyle/>
          <a:p>
            <a:pPr>
              <a:defRPr/>
            </a:pPr>
            <a:endParaRPr lang="es-ES"/>
          </a:p>
        </p:txBody>
      </p:sp>
      <p:sp>
        <p:nvSpPr>
          <p:cNvPr id="7" name="6 Marcador de número de diapositiva"/>
          <p:cNvSpPr>
            <a:spLocks noGrp="1"/>
          </p:cNvSpPr>
          <p:nvPr>
            <p:ph type="sldNum" sz="quarter" idx="12"/>
          </p:nvPr>
        </p:nvSpPr>
        <p:spPr/>
        <p:txBody>
          <a:bodyPr/>
          <a:lstStyle/>
          <a:p>
            <a:pPr>
              <a:defRPr/>
            </a:pPr>
            <a:fld id="{9EA7C0EE-1AEE-4633-B3BD-59C22C92FF31}" type="slidenum">
              <a:rPr lang="es-VE" smtClean="0"/>
              <a:pPr>
                <a:defRPr/>
              </a:pPr>
              <a:t>‹Nº›</a:t>
            </a:fld>
            <a:endParaRPr lang="es-VE">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s-VE"/>
              <a:t>18/03/15</a:t>
            </a:r>
            <a:endParaRPr lang="es-VE">
              <a:latin typeface="+mn-lt"/>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EA7C0EE-1AEE-4633-B3BD-59C22C92FF31}" type="slidenum">
              <a:rPr lang="es-VE" smtClean="0"/>
              <a:pPr>
                <a:defRPr/>
              </a:pPr>
              <a:t>‹Nº›</a:t>
            </a:fld>
            <a:endParaRPr lang="es-VE">
              <a:latin typeface="+mn-lt"/>
            </a:endParaRPr>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ustomShape 1"/>
          <p:cNvSpPr>
            <a:spLocks noChangeArrowheads="1"/>
          </p:cNvSpPr>
          <p:nvPr/>
        </p:nvSpPr>
        <p:spPr bwMode="auto">
          <a:xfrm>
            <a:off x="4429125" y="333375"/>
            <a:ext cx="4391025" cy="638175"/>
          </a:xfrm>
          <a:prstGeom prst="rect">
            <a:avLst/>
          </a:prstGeom>
          <a:noFill/>
          <a:ln w="9525">
            <a:noFill/>
            <a:miter lim="800000"/>
            <a:headEnd/>
            <a:tailEnd/>
          </a:ln>
        </p:spPr>
        <p:txBody>
          <a:bodyPr lIns="90000" tIns="45000" rIns="90000" bIns="45000"/>
          <a:lstStyle/>
          <a:p>
            <a:pPr algn="ctr"/>
            <a:r>
              <a:rPr lang="es-VE" b="1" dirty="0">
                <a:solidFill>
                  <a:srgbClr val="000000"/>
                </a:solidFill>
              </a:rPr>
              <a:t> </a:t>
            </a:r>
            <a:endParaRPr lang="es-VE" dirty="0"/>
          </a:p>
        </p:txBody>
      </p:sp>
      <p:pic>
        <p:nvPicPr>
          <p:cNvPr id="14339" name="Picture 3"/>
          <p:cNvPicPr>
            <a:picLocks noChangeAspect="1" noChangeArrowheads="1"/>
          </p:cNvPicPr>
          <p:nvPr/>
        </p:nvPicPr>
        <p:blipFill>
          <a:blip r:embed="rId2" cstate="print"/>
          <a:srcRect/>
          <a:stretch>
            <a:fillRect/>
          </a:stretch>
        </p:blipFill>
        <p:spPr bwMode="auto">
          <a:xfrm>
            <a:off x="107950" y="123825"/>
            <a:ext cx="3463925" cy="1662113"/>
          </a:xfrm>
          <a:prstGeom prst="rect">
            <a:avLst/>
          </a:prstGeom>
          <a:noFill/>
          <a:ln w="9525">
            <a:noFill/>
            <a:miter lim="800000"/>
            <a:headEnd/>
            <a:tailEnd/>
          </a:ln>
        </p:spPr>
      </p:pic>
      <p:sp>
        <p:nvSpPr>
          <p:cNvPr id="80" name="CustomShape 2"/>
          <p:cNvSpPr>
            <a:spLocks noChangeArrowheads="1"/>
          </p:cNvSpPr>
          <p:nvPr/>
        </p:nvSpPr>
        <p:spPr bwMode="auto">
          <a:xfrm>
            <a:off x="428596" y="2636838"/>
            <a:ext cx="8429684" cy="1552575"/>
          </a:xfrm>
          <a:prstGeom prst="rect">
            <a:avLst/>
          </a:prstGeom>
          <a:solidFill>
            <a:srgbClr val="29A2A2"/>
          </a:solidFill>
          <a:ln w="9525">
            <a:noFill/>
            <a:miter lim="800000"/>
            <a:headEnd/>
            <a:tailEnd/>
          </a:ln>
        </p:spPr>
        <p:txBody>
          <a:bodyPr lIns="90000" tIns="45000" rIns="90000" bIns="45000"/>
          <a:lstStyle/>
          <a:p>
            <a:pPr algn="ctr"/>
            <a:r>
              <a:rPr lang="es-VE" sz="3200" b="1" dirty="0"/>
              <a:t>PROCESO DE TRANSFORMACIÓN  CURRICULAR  EN  EDUCACIÓN  MEDIA</a:t>
            </a:r>
          </a:p>
          <a:p>
            <a:pPr algn="ctr"/>
            <a:r>
              <a:rPr lang="es-VE" sz="3200" b="1" dirty="0"/>
              <a:t>( Aspectos Propositivos)</a:t>
            </a:r>
          </a:p>
        </p:txBody>
      </p:sp>
      <p:sp>
        <p:nvSpPr>
          <p:cNvPr id="14341" name="CustomShape 3"/>
          <p:cNvSpPr>
            <a:spLocks noChangeArrowheads="1"/>
          </p:cNvSpPr>
          <p:nvPr/>
        </p:nvSpPr>
        <p:spPr bwMode="auto">
          <a:xfrm>
            <a:off x="3214678" y="5500702"/>
            <a:ext cx="3024188" cy="333375"/>
          </a:xfrm>
          <a:prstGeom prst="rect">
            <a:avLst/>
          </a:prstGeom>
          <a:noFill/>
          <a:ln w="9525">
            <a:noFill/>
            <a:miter lim="800000"/>
            <a:headEnd/>
            <a:tailEnd/>
          </a:ln>
        </p:spPr>
        <p:txBody>
          <a:bodyPr lIns="90000" tIns="45000" rIns="90000" bIns="45000"/>
          <a:lstStyle/>
          <a:p>
            <a:pPr algn="ctr"/>
            <a:r>
              <a:rPr lang="es-VE" b="1" dirty="0">
                <a:solidFill>
                  <a:srgbClr val="000000"/>
                </a:solidFill>
              </a:rPr>
              <a:t> AGOSTO, 2016</a:t>
            </a:r>
            <a:endParaRPr lang="es-V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24578" name="1 Título"/>
          <p:cNvSpPr>
            <a:spLocks noGrp="1"/>
          </p:cNvSpPr>
          <p:nvPr>
            <p:ph type="title"/>
          </p:nvPr>
        </p:nvSpPr>
        <p:spPr>
          <a:xfrm>
            <a:off x="0" y="857236"/>
            <a:ext cx="8943975" cy="571500"/>
          </a:xfrm>
        </p:spPr>
        <p:style>
          <a:lnRef idx="2">
            <a:schemeClr val="accent2"/>
          </a:lnRef>
          <a:fillRef idx="1">
            <a:schemeClr val="lt1"/>
          </a:fillRef>
          <a:effectRef idx="0">
            <a:schemeClr val="accent2"/>
          </a:effectRef>
          <a:fontRef idx="minor">
            <a:schemeClr val="dk1"/>
          </a:fontRef>
        </p:style>
        <p:txBody>
          <a:bodyPr>
            <a:normAutofit fontScale="90000"/>
          </a:bodyPr>
          <a:lstStyle/>
          <a:p>
            <a:pPr eaLnBrk="1" hangingPunct="1"/>
            <a:r>
              <a:rPr lang="es-VE" sz="2000" b="1" dirty="0">
                <a:solidFill>
                  <a:srgbClr val="000000"/>
                </a:solidFill>
              </a:rPr>
              <a:t/>
            </a:r>
            <a:br>
              <a:rPr lang="es-VE" sz="2000" b="1" dirty="0">
                <a:solidFill>
                  <a:srgbClr val="000000"/>
                </a:solidFill>
              </a:rPr>
            </a:br>
            <a:r>
              <a:rPr lang="es-VE" sz="2000" b="1" dirty="0">
                <a:solidFill>
                  <a:srgbClr val="000000"/>
                </a:solidFill>
              </a:rPr>
              <a:t> </a:t>
            </a:r>
            <a:r>
              <a:rPr lang="es-VE" sz="1600" b="1" dirty="0">
                <a:solidFill>
                  <a:srgbClr val="000000"/>
                </a:solidFill>
              </a:rPr>
              <a:t> FUNDAMENTOS DEL CURRÍCULO</a:t>
            </a:r>
            <a:br>
              <a:rPr lang="es-VE" sz="1600" b="1" dirty="0">
                <a:solidFill>
                  <a:srgbClr val="000000"/>
                </a:solidFill>
              </a:rPr>
            </a:br>
            <a:r>
              <a:rPr lang="es-VE" sz="1600" b="1" dirty="0">
                <a:solidFill>
                  <a:srgbClr val="000000"/>
                </a:solidFill>
              </a:rPr>
              <a:t>LA EDUCACIÓN MEDIA COMO ESPACIO DE VIDA DE LOS Y LAS ADOLESCENTES</a:t>
            </a:r>
            <a:r>
              <a:rPr lang="es-VE" sz="1600" dirty="0">
                <a:solidFill>
                  <a:srgbClr val="000000"/>
                </a:solidFill>
              </a:rPr>
              <a:t/>
            </a:r>
            <a:br>
              <a:rPr lang="es-VE" sz="1600" dirty="0">
                <a:solidFill>
                  <a:srgbClr val="000000"/>
                </a:solidFill>
              </a:rPr>
            </a:br>
            <a:endParaRPr lang="es-VE" sz="1600" dirty="0">
              <a:solidFill>
                <a:srgbClr val="000000"/>
              </a:solidFill>
            </a:endParaRPr>
          </a:p>
        </p:txBody>
      </p:sp>
      <p:sp>
        <p:nvSpPr>
          <p:cNvPr id="24579" name="2 Marcador de contenido"/>
          <p:cNvSpPr>
            <a:spLocks noGrp="1"/>
          </p:cNvSpPr>
          <p:nvPr>
            <p:ph idx="1"/>
          </p:nvPr>
        </p:nvSpPr>
        <p:spPr bwMode="auto">
          <a:xfrm>
            <a:off x="357158" y="1714488"/>
            <a:ext cx="3857652" cy="4929222"/>
          </a:xfrm>
          <a:noFill/>
        </p:spPr>
        <p:txBody>
          <a:bodyPr vert="horz" numCol="1" anchor="t" anchorCtr="0" compatLnSpc="1">
            <a:prstTxWarp prst="textNoShape">
              <a:avLst/>
            </a:prstTxWarp>
            <a:normAutofit fontScale="85000" lnSpcReduction="10000"/>
          </a:bodyPr>
          <a:lstStyle/>
          <a:p>
            <a:pPr marL="73025" indent="-73025" algn="just" eaLnBrk="1" hangingPunct="1">
              <a:spcBef>
                <a:spcPct val="0"/>
              </a:spcBef>
              <a:buFont typeface="Wingdings" pitchFamily="2" charset="2"/>
              <a:buChar char="ü"/>
              <a:tabLst>
                <a:tab pos="630238" algn="l"/>
              </a:tabLst>
            </a:pPr>
            <a:r>
              <a:rPr lang="es-VE" sz="2000" dirty="0">
                <a:solidFill>
                  <a:srgbClr val="000000"/>
                </a:solidFill>
              </a:rPr>
              <a:t>  </a:t>
            </a:r>
            <a:r>
              <a:rPr lang="es-VE" sz="1800" dirty="0">
                <a:solidFill>
                  <a:srgbClr val="000000"/>
                </a:solidFill>
              </a:rPr>
              <a:t>La educación media, al igual que la educación inicial y primaria ES PRESENCIAL,</a:t>
            </a:r>
          </a:p>
          <a:p>
            <a:pPr marL="73025" indent="-73025" algn="just" eaLnBrk="1" hangingPunct="1">
              <a:spcBef>
                <a:spcPct val="0"/>
              </a:spcBef>
              <a:buFontTx/>
              <a:buNone/>
              <a:tabLst>
                <a:tab pos="630238" algn="l"/>
              </a:tabLst>
            </a:pPr>
            <a:r>
              <a:rPr lang="es-VE" sz="1800" dirty="0">
                <a:solidFill>
                  <a:srgbClr val="000000"/>
                </a:solidFill>
              </a:rPr>
              <a:t>     precisamente porque atiende niños, niñas y adolescentes que representan</a:t>
            </a:r>
          </a:p>
          <a:p>
            <a:pPr marL="73025" indent="-73025" algn="just" eaLnBrk="1" hangingPunct="1">
              <a:spcBef>
                <a:spcPct val="0"/>
              </a:spcBef>
              <a:buFontTx/>
              <a:buNone/>
              <a:tabLst>
                <a:tab pos="630238" algn="l"/>
              </a:tabLst>
            </a:pPr>
            <a:endParaRPr lang="es-VE" sz="1800" dirty="0">
              <a:solidFill>
                <a:srgbClr val="000000"/>
              </a:solidFill>
            </a:endParaRPr>
          </a:p>
          <a:p>
            <a:pPr marL="73025" indent="-73025" algn="just" eaLnBrk="1" hangingPunct="1">
              <a:spcBef>
                <a:spcPct val="0"/>
              </a:spcBef>
              <a:buFontTx/>
              <a:buNone/>
              <a:tabLst>
                <a:tab pos="630238" algn="l"/>
              </a:tabLst>
            </a:pPr>
            <a:r>
              <a:rPr lang="es-VE" sz="1800" dirty="0">
                <a:solidFill>
                  <a:srgbClr val="000000"/>
                </a:solidFill>
              </a:rPr>
              <a:t>PERSONAS EN PROCESO DE FORMACIÓN. ADOLESCENTE significa:     PERSONA EN DESARROLLO (adolescere: cambio, desarrollo), </a:t>
            </a:r>
          </a:p>
          <a:p>
            <a:pPr marL="73025" indent="-73025" algn="just" eaLnBrk="1" hangingPunct="1">
              <a:spcBef>
                <a:spcPct val="0"/>
              </a:spcBef>
              <a:buFontTx/>
              <a:buNone/>
              <a:tabLst>
                <a:tab pos="630238" algn="l"/>
              </a:tabLst>
            </a:pPr>
            <a:r>
              <a:rPr lang="es-VE" sz="1800" dirty="0">
                <a:solidFill>
                  <a:srgbClr val="000000"/>
                </a:solidFill>
              </a:rPr>
              <a:t>     superando la matriz  generalizada  de que adolescente viene de “adolecer”. </a:t>
            </a:r>
          </a:p>
          <a:p>
            <a:pPr marL="73025" indent="-73025" algn="just" eaLnBrk="1" hangingPunct="1">
              <a:spcBef>
                <a:spcPct val="0"/>
              </a:spcBef>
              <a:buFontTx/>
              <a:buNone/>
              <a:tabLst>
                <a:tab pos="630238" algn="l"/>
              </a:tabLst>
            </a:pPr>
            <a:endParaRPr lang="es-VE" sz="1800" dirty="0">
              <a:solidFill>
                <a:srgbClr val="000000"/>
              </a:solidFill>
            </a:endParaRPr>
          </a:p>
          <a:p>
            <a:pPr marL="73025" indent="-73025" algn="just" eaLnBrk="1" hangingPunct="1">
              <a:spcBef>
                <a:spcPct val="0"/>
              </a:spcBef>
              <a:buFont typeface="Wingdings" pitchFamily="2" charset="2"/>
              <a:buChar char="ü"/>
              <a:tabLst>
                <a:tab pos="630238" algn="l"/>
              </a:tabLst>
            </a:pPr>
            <a:r>
              <a:rPr lang="es-VE" sz="1800" dirty="0">
                <a:solidFill>
                  <a:srgbClr val="000000"/>
                </a:solidFill>
              </a:rPr>
              <a:t>La CONTINUIDAD COGNITIVA – AFECTIVA desde la Educación inicial, </a:t>
            </a:r>
          </a:p>
          <a:p>
            <a:pPr marL="73025" indent="-73025" algn="just" eaLnBrk="1" hangingPunct="1">
              <a:spcBef>
                <a:spcPct val="0"/>
              </a:spcBef>
              <a:buFontTx/>
              <a:buNone/>
              <a:tabLst>
                <a:tab pos="630238" algn="l"/>
              </a:tabLst>
            </a:pPr>
            <a:r>
              <a:rPr lang="es-VE" sz="1800" dirty="0">
                <a:solidFill>
                  <a:srgbClr val="000000"/>
                </a:solidFill>
              </a:rPr>
              <a:t>     educación primaria y la educación media es fundamental en este proceso de</a:t>
            </a:r>
          </a:p>
          <a:p>
            <a:pPr marL="73025" indent="-73025" algn="just" eaLnBrk="1" hangingPunct="1">
              <a:spcBef>
                <a:spcPct val="0"/>
              </a:spcBef>
              <a:buFontTx/>
              <a:buNone/>
              <a:tabLst>
                <a:tab pos="630238" algn="l"/>
              </a:tabLst>
            </a:pPr>
            <a:r>
              <a:rPr lang="es-VE" sz="1800" dirty="0">
                <a:solidFill>
                  <a:srgbClr val="000000"/>
                </a:solidFill>
              </a:rPr>
              <a:t>     cambio curricular.</a:t>
            </a:r>
          </a:p>
          <a:p>
            <a:pPr marL="73025" indent="-73025" algn="just" eaLnBrk="1" hangingPunct="1">
              <a:spcBef>
                <a:spcPct val="0"/>
              </a:spcBef>
              <a:buFontTx/>
              <a:buNone/>
              <a:tabLst>
                <a:tab pos="630238" algn="l"/>
              </a:tabLst>
            </a:pPr>
            <a:endParaRPr lang="es-VE" sz="1800" dirty="0">
              <a:solidFill>
                <a:srgbClr val="000000"/>
              </a:solidFill>
            </a:endParaRPr>
          </a:p>
          <a:p>
            <a:pPr marL="73025" indent="-73025" algn="just" eaLnBrk="1" hangingPunct="1">
              <a:spcBef>
                <a:spcPct val="0"/>
              </a:spcBef>
              <a:buFont typeface="Wingdings" pitchFamily="2" charset="2"/>
              <a:buChar char="ü"/>
              <a:tabLst>
                <a:tab pos="630238" algn="l"/>
              </a:tabLst>
            </a:pPr>
            <a:r>
              <a:rPr lang="es-VE" sz="1800" dirty="0">
                <a:solidFill>
                  <a:srgbClr val="000000"/>
                </a:solidFill>
              </a:rPr>
              <a:t>Los cambios acelerados de los tiempos actuales le exigen a las instituciones </a:t>
            </a:r>
          </a:p>
          <a:p>
            <a:pPr marL="73025" indent="-73025" algn="just" eaLnBrk="1" hangingPunct="1">
              <a:spcBef>
                <a:spcPct val="0"/>
              </a:spcBef>
              <a:buFontTx/>
              <a:buNone/>
              <a:tabLst>
                <a:tab pos="630238" algn="l"/>
              </a:tabLst>
            </a:pPr>
            <a:r>
              <a:rPr lang="es-VE" sz="1800" dirty="0">
                <a:solidFill>
                  <a:srgbClr val="000000"/>
                </a:solidFill>
              </a:rPr>
              <a:t>     educativas revisar a fondo la obsolescencia que se expresa muchas veces en el </a:t>
            </a:r>
          </a:p>
          <a:p>
            <a:pPr marL="73025" indent="-73025" algn="just" eaLnBrk="1" hangingPunct="1">
              <a:spcBef>
                <a:spcPct val="0"/>
              </a:spcBef>
              <a:buFontTx/>
              <a:buNone/>
              <a:tabLst>
                <a:tab pos="630238" algn="l"/>
              </a:tabLst>
            </a:pPr>
            <a:r>
              <a:rPr lang="es-VE" sz="1800" dirty="0">
                <a:solidFill>
                  <a:srgbClr val="000000"/>
                </a:solidFill>
              </a:rPr>
              <a:t>     currículo y la cultura escolar en general. </a:t>
            </a:r>
          </a:p>
        </p:txBody>
      </p:sp>
      <p:sp>
        <p:nvSpPr>
          <p:cNvPr id="5" name="2 Marcador de contenido"/>
          <p:cNvSpPr txBox="1">
            <a:spLocks/>
          </p:cNvSpPr>
          <p:nvPr/>
        </p:nvSpPr>
        <p:spPr bwMode="auto">
          <a:xfrm>
            <a:off x="4714876" y="1714488"/>
            <a:ext cx="3857652" cy="5000636"/>
          </a:xfrm>
          <a:prstGeom prst="rect">
            <a:avLst/>
          </a:prstGeom>
          <a:noFill/>
        </p:spPr>
        <p:txBody>
          <a:bodyPr vert="horz" lIns="91440" tIns="45720" rIns="91440" bIns="45720" numCol="1" rtlCol="0" anchor="t" anchorCtr="0" compatLnSpc="1">
            <a:prstTxWarp prst="textNoShape">
              <a:avLst/>
            </a:prstTxWarp>
            <a:normAutofit fontScale="85000" lnSpcReduction="10000"/>
          </a:bodyPr>
          <a:lstStyle/>
          <a:p>
            <a:pPr marL="73025" marR="0" lvl="0" indent="-73025" algn="just" defTabSz="914400" rtl="0" eaLnBrk="1" fontAlgn="auto" latinLnBrk="0" hangingPunct="1">
              <a:lnSpc>
                <a:spcPct val="100000"/>
              </a:lnSpc>
              <a:spcBef>
                <a:spcPct val="0"/>
              </a:spcBef>
              <a:spcAft>
                <a:spcPts val="0"/>
              </a:spcAft>
              <a:buClrTx/>
              <a:buSzTx/>
              <a:buFont typeface="Wingdings" pitchFamily="2" charset="2"/>
              <a:buChar char="ü"/>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Romper con estructuras curriculares rígidas, cerradas, homogéneas y estáticas,       abriendo la posibilidad de abordar los procesos de aprender de manera significativa,</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     desde la vida, con mayor pertinencia y más acorde a nuestros tiempos.</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endParaRPr kumimoji="0" lang="es-VE" sz="1800" b="0" i="0" u="none" strike="noStrike" kern="1200" cap="none" spc="0" normalizeH="0" baseline="0" noProof="0" dirty="0">
              <a:ln>
                <a:noFill/>
              </a:ln>
              <a:solidFill>
                <a:srgbClr val="000000"/>
              </a:solidFill>
              <a:effectLst/>
              <a:uLnTx/>
              <a:uFillTx/>
              <a:latin typeface="+mn-lt"/>
              <a:ea typeface="+mn-ea"/>
              <a:cs typeface="+mn-cs"/>
            </a:endParaRPr>
          </a:p>
          <a:p>
            <a:pPr marL="73025" marR="0" lvl="0" indent="-73025" algn="just" defTabSz="914400" rtl="0" eaLnBrk="1" fontAlgn="auto" latinLnBrk="0" hangingPunct="1">
              <a:lnSpc>
                <a:spcPct val="100000"/>
              </a:lnSpc>
              <a:spcBef>
                <a:spcPct val="0"/>
              </a:spcBef>
              <a:spcAft>
                <a:spcPts val="0"/>
              </a:spcAft>
              <a:buClrTx/>
              <a:buSzTx/>
              <a:buFont typeface="Wingdings" pitchFamily="2" charset="2"/>
              <a:buChar char="ü"/>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 Un currículo centrado en procesos, flexible, dinámico, contextualizado y abierto</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    que permita una mayor conexión con las necesidades, intereses y características     de nuestros y nuestras estudiantes y una relación DOCENTE-ESTUDIANTE más rica,    amorosa, de comprensión mutua y de aprendizaje significativo. </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endParaRPr kumimoji="0" lang="es-VE" sz="1800" b="0" i="0" u="none" strike="noStrike" kern="1200" cap="none" spc="0" normalizeH="0" baseline="0" noProof="0" dirty="0">
              <a:ln>
                <a:noFill/>
              </a:ln>
              <a:solidFill>
                <a:srgbClr val="000000"/>
              </a:solidFill>
              <a:effectLst/>
              <a:uLnTx/>
              <a:uFillTx/>
              <a:latin typeface="+mn-lt"/>
              <a:ea typeface="+mn-ea"/>
              <a:cs typeface="+mn-cs"/>
            </a:endParaRPr>
          </a:p>
          <a:p>
            <a:pPr marL="73025" marR="0" lvl="0" indent="-73025" algn="just" defTabSz="914400" rtl="0" eaLnBrk="1" fontAlgn="auto" latinLnBrk="0" hangingPunct="1">
              <a:lnSpc>
                <a:spcPct val="100000"/>
              </a:lnSpc>
              <a:spcBef>
                <a:spcPct val="0"/>
              </a:spcBef>
              <a:spcAft>
                <a:spcPts val="0"/>
              </a:spcAft>
              <a:buClrTx/>
              <a:buSzTx/>
              <a:buFont typeface="Wingdings" pitchFamily="2" charset="2"/>
              <a:buChar char="ü"/>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Es una invitación a los profesores y las profesoras a incorporarse en un proceso de</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   investigación y formación permanente en torno a los retos de la educación media</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   actual, sistematizando su práctica pedagógica desde el aprender a aprender, aprender</a:t>
            </a:r>
          </a:p>
          <a:p>
            <a:pPr marL="73025" marR="0" lvl="0" indent="-73025" algn="just" defTabSz="914400" rtl="0" eaLnBrk="1" fontAlgn="auto" latinLnBrk="0" hangingPunct="1">
              <a:lnSpc>
                <a:spcPct val="100000"/>
              </a:lnSpc>
              <a:spcBef>
                <a:spcPct val="0"/>
              </a:spcBef>
              <a:spcAft>
                <a:spcPts val="0"/>
              </a:spcAft>
              <a:buClrTx/>
              <a:buSzTx/>
              <a:buFontTx/>
              <a:buNone/>
              <a:tabLst>
                <a:tab pos="630238" algn="l"/>
              </a:tabLst>
              <a:defRPr/>
            </a:pPr>
            <a:r>
              <a:rPr kumimoji="0" lang="es-VE" sz="1800" b="0" i="0" u="none" strike="noStrike" kern="1200" cap="none" spc="0" normalizeH="0" baseline="0" noProof="0" dirty="0">
                <a:ln>
                  <a:noFill/>
                </a:ln>
                <a:solidFill>
                  <a:srgbClr val="000000"/>
                </a:solidFill>
                <a:effectLst/>
                <a:uLnTx/>
                <a:uFillTx/>
                <a:latin typeface="+mn-lt"/>
                <a:ea typeface="+mn-ea"/>
                <a:cs typeface="+mn-cs"/>
              </a:rPr>
              <a:t>   haciendo y aprender en colectivo. </a:t>
            </a:r>
          </a:p>
        </p:txBody>
      </p:sp>
      <p:sp>
        <p:nvSpPr>
          <p:cNvPr id="7"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Marcador de contenido"/>
          <p:cNvSpPr>
            <a:spLocks noGrp="1"/>
          </p:cNvSpPr>
          <p:nvPr>
            <p:ph idx="1"/>
          </p:nvPr>
        </p:nvSpPr>
        <p:spPr bwMode="auto">
          <a:xfrm>
            <a:off x="71470" y="785794"/>
            <a:ext cx="8572496" cy="5786478"/>
          </a:xfrm>
          <a:noFill/>
        </p:spPr>
        <p:txBody>
          <a:bodyPr vert="horz" numCol="1" anchor="t" anchorCtr="0" compatLnSpc="1">
            <a:prstTxWarp prst="textNoShape">
              <a:avLst/>
            </a:prstTxWarp>
            <a:normAutofit lnSpcReduction="10000"/>
          </a:bodyPr>
          <a:lstStyle/>
          <a:p>
            <a:pPr marL="0" indent="0" algn="just" eaLnBrk="1" hangingPunct="1">
              <a:spcBef>
                <a:spcPct val="0"/>
              </a:spcBef>
              <a:buFontTx/>
              <a:buNone/>
            </a:pPr>
            <a:r>
              <a:rPr lang="es-VE" sz="2000" b="1" dirty="0">
                <a:solidFill>
                  <a:srgbClr val="000000"/>
                </a:solidFill>
              </a:rPr>
              <a:t>                       ASPECTOS QUE SE RESALTAN EN LA</a:t>
            </a:r>
          </a:p>
          <a:p>
            <a:pPr marL="0" indent="0" algn="just" eaLnBrk="1" hangingPunct="1">
              <a:spcBef>
                <a:spcPct val="0"/>
              </a:spcBef>
              <a:buFontTx/>
              <a:buNone/>
            </a:pPr>
            <a:r>
              <a:rPr lang="es-VE" sz="2000" b="1" dirty="0">
                <a:solidFill>
                  <a:srgbClr val="000000"/>
                </a:solidFill>
              </a:rPr>
              <a:t>                           TRANSFORMACIÓN CURRICULAR     </a:t>
            </a:r>
          </a:p>
          <a:p>
            <a:pPr marL="0" indent="0" algn="just" eaLnBrk="1" hangingPunct="1">
              <a:spcBef>
                <a:spcPct val="0"/>
              </a:spcBef>
              <a:buFontTx/>
              <a:buNone/>
            </a:pPr>
            <a:r>
              <a:rPr lang="es-VE" sz="2000" b="1" dirty="0">
                <a:solidFill>
                  <a:srgbClr val="000000"/>
                </a:solidFill>
              </a:rPr>
              <a:t>   PRIMERO:  </a:t>
            </a:r>
          </a:p>
          <a:p>
            <a:pPr marL="0" indent="0" algn="just" eaLnBrk="1" hangingPunct="1">
              <a:spcBef>
                <a:spcPct val="0"/>
              </a:spcBef>
              <a:buFontTx/>
              <a:buNone/>
            </a:pPr>
            <a:r>
              <a:rPr lang="es-VE" sz="2000" dirty="0">
                <a:solidFill>
                  <a:srgbClr val="000000"/>
                </a:solidFill>
              </a:rPr>
              <a:t>La educación media es educación obligatoria, para todas y todos. No sólo para aquellos que puedan o quieran. Hoy la educación media universal tiene como finalidades centrales:</a:t>
            </a:r>
            <a:r>
              <a:rPr lang="es-VE" sz="2000" b="1" dirty="0">
                <a:solidFill>
                  <a:srgbClr val="000000"/>
                </a:solidFill>
              </a:rPr>
              <a:t> el desarrollo de las potencialidades humanas y la formación de una ciudadanía protagónica, crítica, informada, comprometida con los valores de justicia, libertad, igualdad, solidaridad, capaz de asegurar la soberanía efectiva del pueblo.</a:t>
            </a:r>
          </a:p>
          <a:p>
            <a:pPr marL="0" indent="0" algn="just" eaLnBrk="1" hangingPunct="1">
              <a:spcBef>
                <a:spcPct val="0"/>
              </a:spcBef>
              <a:buFontTx/>
              <a:buNone/>
            </a:pPr>
            <a:endParaRPr lang="es-VE" sz="2000" b="1" dirty="0">
              <a:solidFill>
                <a:srgbClr val="000000"/>
              </a:solidFill>
            </a:endParaRPr>
          </a:p>
          <a:p>
            <a:pPr marL="0" indent="0" algn="just" eaLnBrk="1" hangingPunct="1">
              <a:spcBef>
                <a:spcPct val="0"/>
              </a:spcBef>
              <a:buFontTx/>
              <a:buNone/>
            </a:pPr>
            <a:r>
              <a:rPr lang="es-VE" sz="2000" b="1" dirty="0">
                <a:solidFill>
                  <a:srgbClr val="000000"/>
                </a:solidFill>
              </a:rPr>
              <a:t>  SEGUNDO: </a:t>
            </a:r>
          </a:p>
          <a:p>
            <a:pPr marL="0" indent="0" algn="just" eaLnBrk="1" hangingPunct="1">
              <a:spcBef>
                <a:spcPct val="0"/>
              </a:spcBef>
              <a:buFontTx/>
              <a:buNone/>
            </a:pPr>
            <a:endParaRPr lang="es-VE" sz="2000" b="1" dirty="0">
              <a:solidFill>
                <a:srgbClr val="000000"/>
              </a:solidFill>
            </a:endParaRPr>
          </a:p>
          <a:p>
            <a:pPr marL="0" indent="0" algn="just" eaLnBrk="1" hangingPunct="1">
              <a:spcBef>
                <a:spcPct val="0"/>
              </a:spcBef>
              <a:buFontTx/>
              <a:buNone/>
            </a:pPr>
            <a:r>
              <a:rPr lang="es-VE" sz="2000" b="1" dirty="0">
                <a:solidFill>
                  <a:srgbClr val="000000"/>
                </a:solidFill>
              </a:rPr>
              <a:t>El desarrollo de las potencialidades humanas es un proceso abierto, </a:t>
            </a:r>
            <a:r>
              <a:rPr lang="es-VE" sz="2000" dirty="0">
                <a:solidFill>
                  <a:srgbClr val="000000"/>
                </a:solidFill>
              </a:rPr>
              <a:t>no tiene  límites. Refiere a</a:t>
            </a:r>
            <a:r>
              <a:rPr lang="es-VE" sz="2000" b="1" dirty="0">
                <a:solidFill>
                  <a:srgbClr val="000000"/>
                </a:solidFill>
              </a:rPr>
              <a:t> nuestras capacidades para vivir, pensar, sentir, percibir,  Actuar, transformar, disfrutar, crear,  construir…</a:t>
            </a:r>
            <a:r>
              <a:rPr lang="es-VE" sz="2000" dirty="0">
                <a:solidFill>
                  <a:srgbClr val="000000"/>
                </a:solidFill>
              </a:rPr>
              <a:t> </a:t>
            </a:r>
          </a:p>
          <a:p>
            <a:pPr marL="0" indent="0" algn="just" eaLnBrk="1" hangingPunct="1">
              <a:spcBef>
                <a:spcPct val="0"/>
              </a:spcBef>
              <a:buFontTx/>
              <a:buNone/>
            </a:pPr>
            <a:endParaRPr lang="es-VE" sz="2000" dirty="0">
              <a:solidFill>
                <a:srgbClr val="000000"/>
              </a:solidFill>
            </a:endParaRPr>
          </a:p>
          <a:p>
            <a:pPr marL="0" indent="0" algn="just" eaLnBrk="1" hangingPunct="1">
              <a:spcBef>
                <a:spcPct val="0"/>
              </a:spcBef>
              <a:buFontTx/>
              <a:buNone/>
            </a:pPr>
            <a:r>
              <a:rPr lang="es-VE" sz="2000" b="1" dirty="0">
                <a:solidFill>
                  <a:srgbClr val="000000"/>
                </a:solidFill>
              </a:rPr>
              <a:t>Supone entonces la creación de un conjunto de experiencias, aprendizajes, acciones, situaciones educativas que permitan el desarrollo de estas Potencialidades.</a:t>
            </a:r>
            <a:r>
              <a:rPr lang="es-VE" sz="2000" dirty="0">
                <a:solidFill>
                  <a:srgbClr val="000000"/>
                </a:solidFill>
              </a:rPr>
              <a:t> Precisamente porque  la educación se concibe como un  proceso de ejercicio de nuestra  humanidad, es un derecho  inalienable.</a:t>
            </a:r>
          </a:p>
          <a:p>
            <a:pPr marL="0" indent="0" algn="just" eaLnBrk="1" hangingPunct="1">
              <a:spcBef>
                <a:spcPct val="0"/>
              </a:spcBef>
              <a:buFontTx/>
              <a:buNone/>
            </a:pPr>
            <a:endParaRPr lang="es-VE" sz="2000" b="1" dirty="0">
              <a:solidFill>
                <a:srgbClr val="000000"/>
              </a:solidFill>
            </a:endParaRPr>
          </a:p>
          <a:p>
            <a:pPr marL="0" indent="0" algn="just" eaLnBrk="1" hangingPunct="1">
              <a:spcBef>
                <a:spcPct val="0"/>
              </a:spcBef>
              <a:buFontTx/>
              <a:buNone/>
            </a:pPr>
            <a:endParaRPr lang="es-VE" sz="1400" b="1" dirty="0">
              <a:solidFill>
                <a:srgbClr val="000000"/>
              </a:solidFill>
            </a:endParaRPr>
          </a:p>
          <a:p>
            <a:pPr marL="0" indent="0" algn="just" eaLnBrk="1" hangingPunct="1">
              <a:spcBef>
                <a:spcPct val="0"/>
              </a:spcBef>
              <a:buFontTx/>
              <a:buNone/>
            </a:pPr>
            <a:endParaRPr lang="es-VE" sz="1200" b="1" dirty="0">
              <a:solidFill>
                <a:srgbClr val="000000"/>
              </a:solidFill>
            </a:endParaRP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4"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917912"/>
            <a:ext cx="8286808" cy="5940088"/>
          </a:xfrm>
          <a:prstGeom prst="rect">
            <a:avLst/>
          </a:prstGeom>
        </p:spPr>
        <p:txBody>
          <a:bodyPr wrap="square">
            <a:spAutoFit/>
          </a:bodyPr>
          <a:lstStyle/>
          <a:p>
            <a:pPr algn="just"/>
            <a:r>
              <a:rPr lang="es-VE" sz="2000" b="1" dirty="0">
                <a:solidFill>
                  <a:srgbClr val="000000"/>
                </a:solidFill>
              </a:rPr>
              <a:t>TERCERO:  </a:t>
            </a:r>
          </a:p>
          <a:p>
            <a:pPr algn="just"/>
            <a:endParaRPr lang="es-VE" sz="2000" b="1" dirty="0">
              <a:solidFill>
                <a:srgbClr val="000000"/>
              </a:solidFill>
            </a:endParaRPr>
          </a:p>
          <a:p>
            <a:pPr algn="just"/>
            <a:r>
              <a:rPr lang="es-VE" sz="2000" dirty="0">
                <a:solidFill>
                  <a:srgbClr val="000000"/>
                </a:solidFill>
              </a:rPr>
              <a:t>Conforme a la conocida sentencia de Simón Rodríguez es necesario formar republicanos para tener República. La República, la cosa pública, la soberanía que reside en el pueblo, es necesario formarla para que no se conforme con los hábitos de la dominación, la opresión, la injusticia, el egoísmo,  para que pueda forjarse su propia Patria. Este es el sentido que damos  a la formación de ciudadanía.</a:t>
            </a:r>
          </a:p>
          <a:p>
            <a:pPr algn="just"/>
            <a:endParaRPr lang="es-VE" sz="2000" dirty="0">
              <a:solidFill>
                <a:srgbClr val="000000"/>
              </a:solidFill>
            </a:endParaRPr>
          </a:p>
          <a:p>
            <a:pPr algn="just"/>
            <a:r>
              <a:rPr lang="es-VE" sz="2000" dirty="0">
                <a:solidFill>
                  <a:srgbClr val="000000"/>
                </a:solidFill>
              </a:rPr>
              <a:t> Unida indisolublemente a los valores y principios de la  República Bolivariana de Venezuela: libertad, independencia, paz, solidaridad, bien común, integridad territorial,  convivencia,  imperio de la ley para esta y las futuras generaciones, valoración, respeto y preservación de la vida en su formidable diversidad.</a:t>
            </a:r>
          </a:p>
          <a:p>
            <a:pPr algn="just"/>
            <a:endParaRPr lang="es-VE" sz="2000" dirty="0">
              <a:solidFill>
                <a:srgbClr val="000000"/>
              </a:solidFill>
            </a:endParaRPr>
          </a:p>
          <a:p>
            <a:pPr algn="just"/>
            <a:r>
              <a:rPr lang="es-VE" sz="2000" dirty="0">
                <a:solidFill>
                  <a:srgbClr val="000000"/>
                </a:solidFill>
              </a:rPr>
              <a:t> </a:t>
            </a:r>
            <a:r>
              <a:rPr lang="es-VE" sz="2000" b="1" dirty="0">
                <a:solidFill>
                  <a:srgbClr val="000000"/>
                </a:solidFill>
              </a:rPr>
              <a:t>El ejercicio pleno de la ciudadanía exige educación y trabajo, </a:t>
            </a:r>
          </a:p>
          <a:p>
            <a:pPr algn="just"/>
            <a:r>
              <a:rPr lang="es-VE" sz="2000" dirty="0">
                <a:solidFill>
                  <a:srgbClr val="000000"/>
                </a:solidFill>
              </a:rPr>
              <a:t> vivencia de la participación, desarrollo de capacidades, apreciación de lo que tenemos, visión de futuro, comprensión crítica del mundo, aprendizajes múltiples.</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
        <p:nvSpPr>
          <p:cNvPr id="6" name="5 Rectángulo"/>
          <p:cNvSpPr/>
          <p:nvPr/>
        </p:nvSpPr>
        <p:spPr>
          <a:xfrm>
            <a:off x="1928794" y="428604"/>
            <a:ext cx="7072362" cy="646331"/>
          </a:xfrm>
          <a:prstGeom prst="rect">
            <a:avLst/>
          </a:prstGeom>
        </p:spPr>
        <p:txBody>
          <a:bodyPr wrap="square">
            <a:spAutoFit/>
          </a:bodyPr>
          <a:lstStyle/>
          <a:p>
            <a:pPr algn="just"/>
            <a:r>
              <a:rPr lang="es-VE" b="1" dirty="0">
                <a:solidFill>
                  <a:srgbClr val="000000"/>
                </a:solidFill>
              </a:rPr>
              <a:t>ASPECTOS QUE SE RESALTAN EN LA                           TRANSFORMACIÓN CURRICULAR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1071546"/>
            <a:ext cx="8072494" cy="4647426"/>
          </a:xfrm>
          <a:prstGeom prst="rect">
            <a:avLst/>
          </a:prstGeom>
        </p:spPr>
        <p:txBody>
          <a:bodyPr wrap="square">
            <a:spAutoFit/>
          </a:bodyPr>
          <a:lstStyle/>
          <a:p>
            <a:pPr algn="just"/>
            <a:r>
              <a:rPr lang="es-VE" b="1" dirty="0">
                <a:solidFill>
                  <a:srgbClr val="000000"/>
                </a:solidFill>
              </a:rPr>
              <a:t>CUARTO:  </a:t>
            </a:r>
          </a:p>
          <a:p>
            <a:pPr algn="just"/>
            <a:endParaRPr lang="es-VE" b="1" dirty="0">
              <a:solidFill>
                <a:srgbClr val="000000"/>
              </a:solidFill>
            </a:endParaRPr>
          </a:p>
          <a:p>
            <a:pPr algn="just"/>
            <a:r>
              <a:rPr lang="es-VE" sz="2000" dirty="0">
                <a:solidFill>
                  <a:srgbClr val="000000"/>
                </a:solidFill>
              </a:rPr>
              <a:t> </a:t>
            </a:r>
            <a:r>
              <a:rPr lang="es-VE" sz="2000" b="1" dirty="0">
                <a:solidFill>
                  <a:srgbClr val="000000"/>
                </a:solidFill>
              </a:rPr>
              <a:t>La orientación del proceso de cambio curricular privilegia los aprendizajes para la vida y la ciudadanía por sobre la preparación para estudios posteriores.</a:t>
            </a:r>
            <a:r>
              <a:rPr lang="es-VE" sz="2000" dirty="0">
                <a:solidFill>
                  <a:srgbClr val="000000"/>
                </a:solidFill>
              </a:rPr>
              <a:t> No obstante, </a:t>
            </a:r>
            <a:r>
              <a:rPr lang="es-VE" sz="2000" b="1" dirty="0">
                <a:solidFill>
                  <a:srgbClr val="000000"/>
                </a:solidFill>
              </a:rPr>
              <a:t>en la perspectiva de la educación a lo largo de toda la vida, se valoran también aquellos aprendizajes y experiencias  que puedan facilitar estudios posteriores,</a:t>
            </a:r>
            <a:r>
              <a:rPr lang="es-VE" sz="2000" dirty="0">
                <a:solidFill>
                  <a:srgbClr val="000000"/>
                </a:solidFill>
              </a:rPr>
              <a:t> conscientes de que a partir de la finalización de los niveles obligatorios de la educación, se abren caminos diversos a nuestras y nuestros jóvenes. </a:t>
            </a:r>
          </a:p>
          <a:p>
            <a:pPr algn="just"/>
            <a:endParaRPr lang="es-VE" sz="2000" dirty="0">
              <a:solidFill>
                <a:srgbClr val="000000"/>
              </a:solidFill>
            </a:endParaRPr>
          </a:p>
          <a:p>
            <a:pPr algn="just"/>
            <a:r>
              <a:rPr lang="es-VE" sz="2000" dirty="0">
                <a:solidFill>
                  <a:srgbClr val="000000"/>
                </a:solidFill>
              </a:rPr>
              <a:t>En cada uno de estos caminos deben estar formados para la construcción social de conocimiento, como dimensión inseparable de la construcción de la Patria buena, con visión latinoamericana, caribeña y planetaria.</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785794"/>
            <a:ext cx="8572560" cy="4555093"/>
          </a:xfrm>
          <a:prstGeom prst="rect">
            <a:avLst/>
          </a:prstGeom>
        </p:spPr>
        <p:txBody>
          <a:bodyPr wrap="square">
            <a:spAutoFit/>
          </a:bodyPr>
          <a:lstStyle/>
          <a:p>
            <a:r>
              <a:rPr lang="es-VE" dirty="0"/>
              <a:t> </a:t>
            </a:r>
            <a:r>
              <a:rPr lang="es-VE" b="1" dirty="0"/>
              <a:t>            REFERENTES ÉTICOS Y PROCESOS INDISPENSABLES</a:t>
            </a:r>
          </a:p>
          <a:p>
            <a:r>
              <a:rPr lang="es-VE" b="1" dirty="0"/>
              <a:t> </a:t>
            </a:r>
          </a:p>
          <a:p>
            <a:pPr algn="just"/>
            <a:r>
              <a:rPr lang="es-VE" dirty="0"/>
              <a:t>La Constitución de la República Bolivariana de Venezuela afirma como </a:t>
            </a:r>
            <a:r>
              <a:rPr lang="es-VE" b="1" dirty="0"/>
              <a:t>valores superiores del Estado</a:t>
            </a:r>
            <a:r>
              <a:rPr lang="es-VE" dirty="0"/>
              <a:t>, determinantes de su ordenamiento jurídico y su actuación: la vida, la libertad, la justicia, la igualdad, la solidaridad, la democracia, la responsabilidad social y, en general, la preeminencia de los derechos humanos, la ética y el pluralismo político. </a:t>
            </a:r>
          </a:p>
          <a:p>
            <a:pPr algn="just"/>
            <a:endParaRPr lang="es-VE" dirty="0"/>
          </a:p>
          <a:p>
            <a:pPr algn="just"/>
            <a:r>
              <a:rPr lang="es-VE" b="1" dirty="0"/>
              <a:t>Estos valores se traducen en fines esenciales:</a:t>
            </a:r>
            <a:r>
              <a:rPr lang="es-VE" dirty="0"/>
              <a:t> la defensa y el desarrollo de la persona y el respeto a su dignidad, el ejercicio democrático de la voluntad popular, la construcción de una sociedad justa y amante de la paz, la promoción de la prosperidad y el bienestar del pueblo. </a:t>
            </a:r>
          </a:p>
          <a:p>
            <a:pPr algn="just"/>
            <a:endParaRPr lang="es-VE" dirty="0"/>
          </a:p>
          <a:p>
            <a:pPr algn="just"/>
            <a:r>
              <a:rPr lang="es-VE" sz="2000" b="1" dirty="0"/>
              <a:t>Tales valores y fines, integrados desde la educación y el trabajo</a:t>
            </a:r>
            <a:r>
              <a:rPr lang="es-VE" dirty="0"/>
              <a:t>, se organizan en los referentes éticos que guían la acción educativa; ellos refieren a lo que somos, pero sobre todo a lo que queremos ser como sociedad.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10" y="785794"/>
            <a:ext cx="8215370" cy="5909310"/>
          </a:xfrm>
          <a:prstGeom prst="rect">
            <a:avLst/>
          </a:prstGeom>
        </p:spPr>
        <p:txBody>
          <a:bodyPr wrap="square">
            <a:spAutoFit/>
          </a:bodyPr>
          <a:lstStyle/>
          <a:p>
            <a:pPr algn="ctr"/>
            <a:r>
              <a:rPr lang="es-VE" b="1" dirty="0"/>
              <a:t> REFERENTES ÉTICOS Y PROCESOS INDISPENSABLES</a:t>
            </a:r>
          </a:p>
          <a:p>
            <a:pPr algn="ctr"/>
            <a:endParaRPr lang="es-VE" dirty="0"/>
          </a:p>
          <a:p>
            <a:pPr algn="just"/>
            <a:r>
              <a:rPr lang="es-VE" dirty="0"/>
              <a:t>En el marco de estos principios y preceptos, se presentan </a:t>
            </a:r>
            <a:r>
              <a:rPr lang="es-VE" b="1" dirty="0"/>
              <a:t>los referentes éticos y procesos fundamentales como la esencia de la transformación curricular </a:t>
            </a:r>
            <a:r>
              <a:rPr lang="es-VE" dirty="0"/>
              <a:t>en tanto le dan un giro a las dinámicas de nuestras escuelas y liceos, en sus vivencias del día a día y en el encuentro de los seres humanos entre sí y con el ambiente. Es otra manera de hacer escuela.</a:t>
            </a:r>
          </a:p>
          <a:p>
            <a:pPr algn="just"/>
            <a:endParaRPr lang="es-VE" dirty="0"/>
          </a:p>
          <a:p>
            <a:pPr algn="just">
              <a:buFont typeface="Wingdings" pitchFamily="2" charset="2"/>
              <a:buChar char="Ø"/>
            </a:pPr>
            <a:r>
              <a:rPr lang="es-VE" dirty="0"/>
              <a:t> Los referentes éticos abarcan todos los aspectos de la vida del plantel </a:t>
            </a:r>
          </a:p>
          <a:p>
            <a:pPr algn="just">
              <a:buFont typeface="Wingdings" pitchFamily="2" charset="2"/>
              <a:buChar char="Ø"/>
            </a:pPr>
            <a:endParaRPr lang="es-VE" dirty="0"/>
          </a:p>
          <a:p>
            <a:pPr algn="just">
              <a:buFont typeface="Wingdings" pitchFamily="2" charset="2"/>
              <a:buChar char="Ø"/>
            </a:pPr>
            <a:r>
              <a:rPr lang="es-VE" dirty="0"/>
              <a:t>deben estar presentes en la organización y funcionamiento del plantel, a las formas de los docentes desarrollar las áreas de formación, a las rutinas, a las actividades comunes y a las relaciones entre todas las personas que participan en la vida escolar: docentes, directivos, estudiantes, trabajadores administrativos y obreros, familias, comunidad. </a:t>
            </a:r>
          </a:p>
          <a:p>
            <a:pPr algn="just">
              <a:buFont typeface="Wingdings" pitchFamily="2" charset="2"/>
              <a:buChar char="Ø"/>
            </a:pPr>
            <a:endParaRPr lang="es-VE" dirty="0"/>
          </a:p>
          <a:p>
            <a:pPr algn="just">
              <a:buFont typeface="Wingdings" pitchFamily="2" charset="2"/>
              <a:buChar char="Ø"/>
            </a:pPr>
            <a:r>
              <a:rPr lang="es-VE" dirty="0"/>
              <a:t>En tal sentido, los referentes éticos han de integrarse </a:t>
            </a:r>
            <a:r>
              <a:rPr lang="es-VE" b="1" dirty="0"/>
              <a:t>como dimensiones permanentes, prolongadas en el tiempo. No es que, por ejemplo, a veces seamos solidarios o que esta semana apreciaremos la diversidad humana, sino que la cultura escolar se vea impregnada de prácticas solidarias y de aprecio a la diversidad humana.  </a:t>
            </a:r>
            <a:endParaRPr lang="es-VE" dirty="0"/>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654050" y="666750"/>
            <a:ext cx="8228013" cy="817563"/>
          </a:xfrm>
        </p:spPr>
        <p:txBody>
          <a:bodyPr tIns="14368"/>
          <a:lstStyle/>
          <a:p>
            <a:pPr eaLnBrk="1" hangingPunct="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 pos="8150225" algn="l"/>
              </a:tabLst>
            </a:pPr>
            <a:r>
              <a:rPr lang="es-VE" sz="1600" b="1">
                <a:solidFill>
                  <a:srgbClr val="000000"/>
                </a:solidFill>
              </a:rPr>
              <a:t/>
            </a:r>
            <a:br>
              <a:rPr lang="es-VE" sz="1600" b="1">
                <a:solidFill>
                  <a:srgbClr val="000000"/>
                </a:solidFill>
              </a:rPr>
            </a:br>
            <a:endParaRPr lang="es-VE" sz="1600" b="1">
              <a:solidFill>
                <a:srgbClr val="000000"/>
              </a:solidFill>
            </a:endParaRPr>
          </a:p>
        </p:txBody>
      </p:sp>
      <p:sp>
        <p:nvSpPr>
          <p:cNvPr id="22530" name="Rectangle 2"/>
          <p:cNvSpPr>
            <a:spLocks noGrp="1" noChangeArrowheads="1"/>
          </p:cNvSpPr>
          <p:nvPr>
            <p:ph idx="1"/>
          </p:nvPr>
        </p:nvSpPr>
        <p:spPr>
          <a:xfrm>
            <a:off x="0" y="1643050"/>
            <a:ext cx="9144000" cy="5002225"/>
          </a:xfrm>
        </p:spPr>
        <p:txBody>
          <a:bodyPr lIns="82945" tIns="16001" rIns="82945" bIns="41473">
            <a:normAutofit fontScale="85000" lnSpcReduction="20000"/>
          </a:bodyPr>
          <a:lstStyle/>
          <a:p>
            <a:pPr marL="391686" indent="-288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1800" dirty="0">
                <a:solidFill>
                  <a:sysClr val="windowText" lastClr="000000"/>
                </a:solidFill>
              </a:rPr>
              <a:t>Los referentes éticos que han de integrarse como dimensiones permanentes  en todo el hacer educativo, tienen como fundamentos los principios establecidos en Constitución de la República Bolivariana de Venezuela.</a:t>
            </a:r>
          </a:p>
          <a:p>
            <a:pPr marL="391686" indent="-288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560882" indent="-4572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1. Educar con, por y para todas y todos</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2.	Educar en, por y para la ciudadanía participativa y protagónica</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3.	Educar en, por y para el amor a la Patria, la soberanía y la autodeterminación</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4.	Educar en, por y para el trabajo productivo y la transformación social</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5.	Educar en, por y para la preservación de la vida en el planeta</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6.	Educar en, por y para la libertad y una visión crítica del mundo</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560882" indent="-4572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7. Educar en, por y para la curiosidad y la investigación</a:t>
            </a:r>
          </a:p>
          <a:p>
            <a:pPr marL="560882" indent="-457200" algn="just" eaLnBrk="1" fontAlgn="auto" hangingPunct="1">
              <a:spcBef>
                <a:spcPts val="0"/>
              </a:spcBef>
              <a:spcAft>
                <a:spcPts val="0"/>
              </a:spcAft>
              <a:buSzPct val="45000"/>
              <a:buFontTx/>
              <a:buAutoNum type="arabicPeriod" startAt="7"/>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560882" indent="-4572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8. Educar en, por y para el amor, el respeto y la afirmación de la condición</a:t>
            </a:r>
          </a:p>
          <a:p>
            <a:pPr marL="560882" indent="-4572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    humana</a:t>
            </a:r>
          </a:p>
          <a:p>
            <a:pPr marL="560882" indent="-457200"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VE" sz="2000" dirty="0">
                <a:solidFill>
                  <a:sysClr val="windowText" lastClr="000000"/>
                </a:solidFill>
              </a:rPr>
              <a:t>9.	Educar en, por y para la interculturalidad y la valoración de la diversidad</a:t>
            </a:r>
          </a:p>
        </p:txBody>
      </p:sp>
      <p:sp>
        <p:nvSpPr>
          <p:cNvPr id="31748" name="Text Box 3"/>
          <p:cNvSpPr txBox="1">
            <a:spLocks noChangeArrowheads="1"/>
          </p:cNvSpPr>
          <p:nvPr/>
        </p:nvSpPr>
        <p:spPr bwMode="auto">
          <a:xfrm>
            <a:off x="0" y="830249"/>
            <a:ext cx="8929688" cy="669925"/>
          </a:xfrm>
          <a:prstGeom prst="rect">
            <a:avLst/>
          </a:prstGeom>
          <a:noFill/>
          <a:ln w="9525">
            <a:noFill/>
            <a:round/>
            <a:headEnd/>
            <a:tailEnd/>
          </a:ln>
        </p:spPr>
        <p:txBody>
          <a:bodyPr lIns="0" tIns="20900" rIns="0" bIns="0" anchor="ct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 pos="8150225" algn="l"/>
                <a:tab pos="8556625" algn="l"/>
                <a:tab pos="8964613" algn="l"/>
                <a:tab pos="9372600" algn="l"/>
              </a:tabLst>
            </a:pPr>
            <a:r>
              <a:rPr lang="es-VE" sz="2000" b="1" dirty="0">
                <a:solidFill>
                  <a:srgbClr val="000000"/>
                </a:solidFill>
              </a:rPr>
              <a:t>REFERENTES ÉTICOS Y  PROCESOS INDISPENSABLES</a:t>
            </a:r>
          </a:p>
        </p:txBody>
      </p:sp>
      <p:pic>
        <p:nvPicPr>
          <p:cNvPr id="5" name="Picture 3"/>
          <p:cNvPicPr>
            <a:picLocks noChangeAspect="1" noChangeArrowheads="1"/>
          </p:cNvPicPr>
          <p:nvPr/>
        </p:nvPicPr>
        <p:blipFill>
          <a:blip r:embed="rId3" cstate="print"/>
          <a:srcRect/>
          <a:stretch>
            <a:fillRect/>
          </a:stretch>
        </p:blipFill>
        <p:spPr bwMode="auto">
          <a:xfrm>
            <a:off x="0" y="44450"/>
            <a:ext cx="1714480" cy="741344"/>
          </a:xfrm>
          <a:prstGeom prst="rect">
            <a:avLst/>
          </a:prstGeom>
          <a:noFill/>
          <a:ln w="9525">
            <a:noFill/>
            <a:miter lim="800000"/>
            <a:headEnd/>
            <a:tailEnd/>
          </a:ln>
        </p:spPr>
      </p:pic>
      <p:sp>
        <p:nvSpPr>
          <p:cNvPr id="6"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idx="4294967295"/>
          </p:nvPr>
        </p:nvSpPr>
        <p:spPr>
          <a:xfrm>
            <a:off x="571472" y="1428736"/>
            <a:ext cx="8228012" cy="817563"/>
          </a:xfrm>
        </p:spPr>
        <p:txBody>
          <a:bodyPr tIns="14368"/>
          <a:lstStyle/>
          <a:p>
            <a:pPr eaLnBrk="1" hangingPunct="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 pos="8150225" algn="l"/>
              </a:tabLst>
            </a:pPr>
            <a:r>
              <a:rPr lang="es-VE" sz="1600" b="1">
                <a:solidFill>
                  <a:srgbClr val="000000"/>
                </a:solidFill>
              </a:rPr>
              <a:t/>
            </a:r>
            <a:br>
              <a:rPr lang="es-VE" sz="1600" b="1">
                <a:solidFill>
                  <a:srgbClr val="000000"/>
                </a:solidFill>
              </a:rPr>
            </a:br>
            <a:endParaRPr lang="es-VE" sz="1600" b="1">
              <a:solidFill>
                <a:srgbClr val="000000"/>
              </a:solidFill>
            </a:endParaRPr>
          </a:p>
        </p:txBody>
      </p:sp>
      <p:sp>
        <p:nvSpPr>
          <p:cNvPr id="6" name="5 Rectángulo"/>
          <p:cNvSpPr/>
          <p:nvPr/>
        </p:nvSpPr>
        <p:spPr>
          <a:xfrm>
            <a:off x="214282" y="1428736"/>
            <a:ext cx="8143932" cy="4524315"/>
          </a:xfrm>
          <a:prstGeom prst="rect">
            <a:avLst/>
          </a:prstGeom>
        </p:spPr>
        <p:txBody>
          <a:bodyPr wrap="square">
            <a:spAutoFit/>
          </a:bodyPr>
          <a:lstStyle/>
          <a:p>
            <a:pPr algn="just"/>
            <a:endParaRPr lang="es-VE" dirty="0"/>
          </a:p>
          <a:p>
            <a:pPr algn="just"/>
            <a:r>
              <a:rPr lang="es-VE" b="1" dirty="0"/>
              <a:t>                                TEMAS INDISPENSABLES </a:t>
            </a:r>
          </a:p>
          <a:p>
            <a:pPr algn="just"/>
            <a:endParaRPr lang="es-VE" dirty="0"/>
          </a:p>
          <a:p>
            <a:pPr algn="just"/>
            <a:r>
              <a:rPr lang="es-VE" dirty="0"/>
              <a:t>Los temas indispensables orientan la práctica docente y precisan lo que todo ciudadano y toda ciudadana deben conocer durante y al egresar del nivel de educación media. Se abordan desde todas las áreas de formación que establece el plan de estudio. Son temas fundamentales de nuestro contexto histórico contemporáneo. </a:t>
            </a:r>
          </a:p>
          <a:p>
            <a:pPr algn="just"/>
            <a:endParaRPr lang="es-VE" dirty="0"/>
          </a:p>
          <a:p>
            <a:pPr algn="just"/>
            <a:r>
              <a:rPr lang="es-VE" dirty="0"/>
              <a:t>Las relaciones entre los temas indispensables surgen en las distintas áreas de formación por fluida interconexión entre ellos (tema, área y referentes teórico-prácticos), como en efecto están vinculados, por ejemplo la salud integral, la conservación del planeta, la ciencia y los derechos humanos. </a:t>
            </a:r>
          </a:p>
          <a:p>
            <a:pPr algn="just"/>
            <a:endParaRPr lang="es-VE" dirty="0"/>
          </a:p>
          <a:p>
            <a:pPr algn="just"/>
            <a:r>
              <a:rPr lang="es-VE" dirty="0"/>
              <a:t>Propician la construcción de espacios de encuentro a través de proyectos de aprendizaje y otras actividades, inter-área y entre las distintas áreas. </a:t>
            </a:r>
          </a:p>
        </p:txBody>
      </p:sp>
      <p:pic>
        <p:nvPicPr>
          <p:cNvPr id="4" name="Picture 3"/>
          <p:cNvPicPr>
            <a:picLocks noChangeAspect="1" noChangeArrowheads="1"/>
          </p:cNvPicPr>
          <p:nvPr/>
        </p:nvPicPr>
        <p:blipFill>
          <a:blip r:embed="rId3"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Grp="1" noChangeArrowheads="1"/>
          </p:cNvSpPr>
          <p:nvPr>
            <p:ph type="title"/>
          </p:nvPr>
        </p:nvSpPr>
        <p:spPr>
          <a:xfrm>
            <a:off x="654050" y="666750"/>
            <a:ext cx="8228013" cy="817563"/>
          </a:xfrm>
        </p:spPr>
        <p:txBody>
          <a:bodyPr tIns="14368"/>
          <a:lstStyle/>
          <a:p>
            <a:pPr eaLnBrk="1" hangingPunct="1">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 pos="8150225" algn="l"/>
              </a:tabLst>
            </a:pPr>
            <a:r>
              <a:rPr lang="es-VE" sz="1600" b="1" dirty="0">
                <a:solidFill>
                  <a:srgbClr val="000000"/>
                </a:solidFill>
              </a:rPr>
              <a:t/>
            </a:r>
            <a:br>
              <a:rPr lang="es-VE" sz="1600" b="1" dirty="0">
                <a:solidFill>
                  <a:srgbClr val="000000"/>
                </a:solidFill>
              </a:rPr>
            </a:br>
            <a:endParaRPr lang="es-VE" sz="1600" b="1" dirty="0">
              <a:solidFill>
                <a:srgbClr val="000000"/>
              </a:solidFill>
            </a:endParaRPr>
          </a:p>
        </p:txBody>
      </p:sp>
      <p:sp>
        <p:nvSpPr>
          <p:cNvPr id="23555" name="Rectangle 2"/>
          <p:cNvSpPr>
            <a:spLocks noGrp="1" noChangeArrowheads="1"/>
          </p:cNvSpPr>
          <p:nvPr>
            <p:ph idx="1"/>
          </p:nvPr>
        </p:nvSpPr>
        <p:spPr>
          <a:xfrm>
            <a:off x="214282" y="1071547"/>
            <a:ext cx="8929718" cy="5429288"/>
          </a:xfrm>
        </p:spPr>
        <p:txBody>
          <a:bodyPr lIns="82945" tIns="20900" rIns="82945" bIns="41473">
            <a:normAutofit fontScale="55000" lnSpcReduction="20000"/>
          </a:bodyPr>
          <a:lstStyle/>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1.  Democracia participativa y protagónica, en un estado de derecho y de        justicia. Igualdad, no discriminación y justicia social. Derechos humanos.       Equidad de género.</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2.   La sociedad multiétnica y </a:t>
            </a:r>
            <a:r>
              <a:rPr lang="es-ES" sz="2700" dirty="0" err="1">
                <a:solidFill>
                  <a:sysClr val="windowText" lastClr="000000"/>
                </a:solidFill>
              </a:rPr>
              <a:t>pluricultural</a:t>
            </a:r>
            <a:r>
              <a:rPr lang="es-ES" sz="2700" dirty="0">
                <a:solidFill>
                  <a:sysClr val="windowText" lastClr="000000"/>
                </a:solidFill>
              </a:rPr>
              <a:t>, diversidad e interculturalidad,        patrimonio y creación cultural.</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3.   Independencia, soberanía y autodeterminación de los pueblos. Mundo  </a:t>
            </a:r>
            <a:r>
              <a:rPr lang="es-ES" sz="2700" dirty="0" err="1">
                <a:solidFill>
                  <a:sysClr val="windowText" lastClr="000000"/>
                </a:solidFill>
              </a:rPr>
              <a:t>Multipolar</a:t>
            </a:r>
            <a:r>
              <a:rPr lang="es-ES" sz="2700" dirty="0">
                <a:solidFill>
                  <a:sysClr val="windowText" lastClr="000000"/>
                </a:solidFill>
              </a:rPr>
              <a:t>.</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4.  Ideario bolivariano. Unidad latinoamericana y caribeña.</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5. Conocimiento del espacio geográfico e historia de Venezuela. Procesos   económicos  y sociales. Conformación de la población. Las familias y   comunidades.</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6. Preservación de la vida en el planeta, salud y buen vivir. </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7. Petróleo y energía</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8. Ciencia, tecnología e innovación Adolescencia y juventud. </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9. Sexualidad responsable y placentera. Educación vial.</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10. Actividad física, deporte y recreación</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11.Seguridad y soberanía alimentaria</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12.Proceso social de trabajo</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13. Defensa integral de la nación</a:t>
            </a: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ES" sz="2700" dirty="0">
              <a:solidFill>
                <a:sysClr val="windowText" lastClr="000000"/>
              </a:solidFill>
            </a:endParaRPr>
          </a:p>
          <a:p>
            <a:pPr marL="391686" indent="-288004" algn="just">
              <a:spcBef>
                <a:spcPts val="0"/>
              </a:spcBef>
              <a:buSzPct val="45000"/>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r>
              <a:rPr lang="es-ES" sz="2700" dirty="0">
                <a:solidFill>
                  <a:sysClr val="windowText" lastClr="000000"/>
                </a:solidFill>
              </a:rPr>
              <a:t>14.Comunicación y medios de comunicación</a:t>
            </a: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18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1800" dirty="0">
              <a:solidFill>
                <a:sysClr val="windowText" lastClr="000000"/>
              </a:solidFill>
            </a:endParaRPr>
          </a:p>
          <a:p>
            <a:pPr marL="391686" indent="-288004" algn="just" eaLnBrk="1" fontAlgn="auto" hangingPunct="1">
              <a:spcBef>
                <a:spcPts val="0"/>
              </a:spcBef>
              <a:spcAft>
                <a:spcPts val="0"/>
              </a:spcAft>
              <a:buSzPct val="45000"/>
              <a:buFontTx/>
              <a:buNone/>
              <a:tabLst>
                <a:tab pos="391686" algn="l"/>
                <a:tab pos="486727" algn="l"/>
                <a:tab pos="894254" algn="l"/>
                <a:tab pos="1301779" algn="l"/>
                <a:tab pos="1709306" algn="l"/>
                <a:tab pos="2116831" algn="l"/>
                <a:tab pos="2524358" algn="l"/>
                <a:tab pos="2931883" algn="l"/>
                <a:tab pos="3339410" algn="l"/>
                <a:tab pos="3746935" algn="l"/>
                <a:tab pos="4154462" algn="l"/>
                <a:tab pos="4561987" algn="l"/>
                <a:tab pos="4969514" algn="l"/>
                <a:tab pos="5377039" algn="l"/>
                <a:tab pos="5784566" algn="l"/>
                <a:tab pos="6192091" algn="l"/>
                <a:tab pos="6599618" algn="l"/>
                <a:tab pos="7007143" algn="l"/>
                <a:tab pos="7414670" algn="l"/>
                <a:tab pos="7822195" algn="l"/>
                <a:tab pos="8229722" algn="l"/>
              </a:tabLst>
              <a:defRPr/>
            </a:pPr>
            <a:endParaRPr lang="es-VE" sz="2000" dirty="0">
              <a:solidFill>
                <a:sysClr val="windowText" lastClr="000000"/>
              </a:solidFill>
            </a:endParaRPr>
          </a:p>
        </p:txBody>
      </p:sp>
      <p:sp>
        <p:nvSpPr>
          <p:cNvPr id="33796" name="Text Box 3"/>
          <p:cNvSpPr txBox="1">
            <a:spLocks noChangeArrowheads="1"/>
          </p:cNvSpPr>
          <p:nvPr/>
        </p:nvSpPr>
        <p:spPr bwMode="auto">
          <a:xfrm>
            <a:off x="714375" y="428604"/>
            <a:ext cx="8034338" cy="428625"/>
          </a:xfrm>
          <a:prstGeom prst="rect">
            <a:avLst/>
          </a:prstGeom>
          <a:noFill/>
          <a:ln w="9525">
            <a:noFill/>
            <a:round/>
            <a:headEnd/>
            <a:tailEnd/>
          </a:ln>
        </p:spPr>
        <p:txBody>
          <a:bodyPr lIns="0" tIns="20900" rIns="0" bIns="0" anchor="ctr"/>
          <a:lstStyle/>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endParaRPr lang="es-VE" sz="2000" b="1" dirty="0">
              <a:solidFill>
                <a:srgbClr val="000000"/>
              </a:solidFill>
            </a:endParaRPr>
          </a:p>
          <a:p>
            <a:pPr algn="ctr">
              <a:tabLst>
                <a:tab pos="0" algn="l"/>
                <a:tab pos="404813" algn="l"/>
                <a:tab pos="812800" algn="l"/>
                <a:tab pos="1220788" algn="l"/>
                <a:tab pos="1627188" algn="l"/>
                <a:tab pos="2035175" algn="l"/>
                <a:tab pos="2443163" algn="l"/>
                <a:tab pos="2851150" algn="l"/>
                <a:tab pos="3257550" algn="l"/>
                <a:tab pos="3665538" algn="l"/>
                <a:tab pos="4073525" algn="l"/>
                <a:tab pos="4479925" algn="l"/>
                <a:tab pos="4887913" algn="l"/>
                <a:tab pos="5295900" algn="l"/>
                <a:tab pos="5703888" algn="l"/>
                <a:tab pos="6110288" algn="l"/>
                <a:tab pos="6518275" algn="l"/>
                <a:tab pos="6926263" algn="l"/>
                <a:tab pos="7332663" algn="l"/>
                <a:tab pos="7740650" algn="l"/>
                <a:tab pos="8148638" algn="l"/>
              </a:tabLst>
            </a:pPr>
            <a:r>
              <a:rPr lang="es-VE" sz="2000" b="1" dirty="0">
                <a:solidFill>
                  <a:srgbClr val="000000"/>
                </a:solidFill>
              </a:rPr>
              <a:t>TEMAS INDISPENSABLES</a:t>
            </a:r>
          </a:p>
        </p:txBody>
      </p:sp>
      <p:pic>
        <p:nvPicPr>
          <p:cNvPr id="5" name="Picture 3"/>
          <p:cNvPicPr>
            <a:picLocks noChangeAspect="1" noChangeArrowheads="1"/>
          </p:cNvPicPr>
          <p:nvPr/>
        </p:nvPicPr>
        <p:blipFill>
          <a:blip r:embed="rId3" cstate="print"/>
          <a:srcRect/>
          <a:stretch>
            <a:fillRect/>
          </a:stretch>
        </p:blipFill>
        <p:spPr bwMode="auto">
          <a:xfrm>
            <a:off x="0" y="44450"/>
            <a:ext cx="1714480" cy="741344"/>
          </a:xfrm>
          <a:prstGeom prst="rect">
            <a:avLst/>
          </a:prstGeom>
          <a:noFill/>
          <a:ln w="9525">
            <a:noFill/>
            <a:miter lim="800000"/>
            <a:headEnd/>
            <a:tailEnd/>
          </a:ln>
        </p:spPr>
      </p:pic>
      <p:sp>
        <p:nvSpPr>
          <p:cNvPr id="6"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85720" y="500042"/>
            <a:ext cx="8358246" cy="5293757"/>
          </a:xfrm>
          <a:prstGeom prst="rect">
            <a:avLst/>
          </a:prstGeom>
        </p:spPr>
        <p:txBody>
          <a:bodyPr wrap="square">
            <a:spAutoFit/>
          </a:bodyPr>
          <a:lstStyle/>
          <a:p>
            <a:pPr algn="just"/>
            <a:endParaRPr lang="es-VE" dirty="0"/>
          </a:p>
          <a:p>
            <a:pPr algn="just"/>
            <a:r>
              <a:rPr lang="es-VE" sz="2000" b="1" dirty="0"/>
              <a:t>                        TEMAS GENERADORES </a:t>
            </a:r>
          </a:p>
          <a:p>
            <a:pPr algn="just"/>
            <a:endParaRPr lang="es-VE" sz="2000" b="1" dirty="0"/>
          </a:p>
          <a:p>
            <a:pPr algn="just"/>
            <a:r>
              <a:rPr lang="es-VE" sz="2000" dirty="0"/>
              <a:t>Los temas generadores devienen de los temas indispensables y como su nombre lo indica, generan aprendizajes con sentido y pertinencia. </a:t>
            </a:r>
          </a:p>
          <a:p>
            <a:pPr algn="just"/>
            <a:endParaRPr lang="es-VE" sz="2000" dirty="0"/>
          </a:p>
          <a:p>
            <a:pPr algn="just"/>
            <a:r>
              <a:rPr lang="es-VE" sz="2000" dirty="0"/>
              <a:t>El documento curricular propone seis (6) temas generadores para cada área de formación y por cada año de estudio. </a:t>
            </a:r>
          </a:p>
          <a:p>
            <a:pPr algn="just"/>
            <a:endParaRPr lang="es-VE" sz="2000" dirty="0"/>
          </a:p>
          <a:p>
            <a:pPr algn="just"/>
            <a:r>
              <a:rPr lang="es-VE" sz="2000" dirty="0"/>
              <a:t>Se plantea que en cada período o lapso de estudios sean desarrollados dos (2) temas generadores. </a:t>
            </a:r>
          </a:p>
          <a:p>
            <a:pPr algn="just"/>
            <a:endParaRPr lang="es-VE" sz="2000" b="1" dirty="0"/>
          </a:p>
          <a:p>
            <a:pPr algn="just"/>
            <a:r>
              <a:rPr lang="es-VE" sz="2000" b="1" dirty="0"/>
              <a:t>Se recomienda a los y las docentes en el proceso de FAMILIARIZACIÓN CON LAS ÁREAS DE FORMACIÓN, partir de los temas generadores para la planificación y organización de las estrategias y actividades, vinculándolos siempre con los temas indispensables a abordar (leer documento general). </a:t>
            </a:r>
            <a:endParaRPr lang="es-VE" sz="2000" dirty="0"/>
          </a:p>
        </p:txBody>
      </p:sp>
      <p:pic>
        <p:nvPicPr>
          <p:cNvPr id="3" name="Picture 3"/>
          <p:cNvPicPr>
            <a:picLocks noChangeAspect="1" noChangeArrowheads="1"/>
          </p:cNvPicPr>
          <p:nvPr/>
        </p:nvPicPr>
        <p:blipFill>
          <a:blip r:embed="rId3" cstate="print"/>
          <a:srcRect/>
          <a:stretch>
            <a:fillRect/>
          </a:stretch>
        </p:blipFill>
        <p:spPr bwMode="auto">
          <a:xfrm>
            <a:off x="0" y="44450"/>
            <a:ext cx="1714480" cy="741344"/>
          </a:xfrm>
          <a:prstGeom prst="rect">
            <a:avLst/>
          </a:prstGeom>
          <a:noFill/>
          <a:ln w="9525">
            <a:noFill/>
            <a:miter lim="800000"/>
            <a:headEnd/>
            <a:tailEnd/>
          </a:ln>
        </p:spPr>
      </p:pic>
      <p:sp>
        <p:nvSpPr>
          <p:cNvPr id="4"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ustomShape 1"/>
          <p:cNvSpPr>
            <a:spLocks noChangeArrowheads="1"/>
          </p:cNvSpPr>
          <p:nvPr/>
        </p:nvSpPr>
        <p:spPr bwMode="auto">
          <a:xfrm>
            <a:off x="2482850" y="115888"/>
            <a:ext cx="6624638" cy="242887"/>
          </a:xfrm>
          <a:prstGeom prst="rect">
            <a:avLst/>
          </a:prstGeom>
          <a:noFill/>
          <a:ln w="9525">
            <a:noFill/>
            <a:miter lim="800000"/>
            <a:headEnd/>
            <a:tailEnd/>
          </a:ln>
        </p:spPr>
        <p:txBody>
          <a:bodyPr lIns="90000" tIns="45000" rIns="90000" bIns="45000"/>
          <a:lstStyle/>
          <a:p>
            <a:pPr algn="r"/>
            <a:endParaRPr lang="es-VE" dirty="0"/>
          </a:p>
        </p:txBody>
      </p:sp>
      <p:sp>
        <p:nvSpPr>
          <p:cNvPr id="45059" name="Line 2"/>
          <p:cNvSpPr>
            <a:spLocks noChangeShapeType="1"/>
          </p:cNvSpPr>
          <p:nvPr/>
        </p:nvSpPr>
        <p:spPr bwMode="auto">
          <a:xfrm>
            <a:off x="1619250" y="404813"/>
            <a:ext cx="7489825" cy="0"/>
          </a:xfrm>
          <a:prstGeom prst="line">
            <a:avLst/>
          </a:prstGeom>
          <a:noFill/>
          <a:ln w="25560">
            <a:solidFill>
              <a:srgbClr val="000000"/>
            </a:solidFill>
            <a:round/>
            <a:headEnd/>
            <a:tailEnd/>
          </a:ln>
        </p:spPr>
        <p:txBody>
          <a:bodyPr/>
          <a:lstStyle/>
          <a:p>
            <a:endParaRPr lang="es-VE" dirty="0"/>
          </a:p>
        </p:txBody>
      </p:sp>
      <p:pic>
        <p:nvPicPr>
          <p:cNvPr id="45060" name="Picture 3"/>
          <p:cNvPicPr>
            <a:picLocks noChangeAspect="1" noChangeArrowheads="1"/>
          </p:cNvPicPr>
          <p:nvPr/>
        </p:nvPicPr>
        <p:blipFill>
          <a:blip r:embed="rId2" cstate="print"/>
          <a:srcRect/>
          <a:stretch>
            <a:fillRect/>
          </a:stretch>
        </p:blipFill>
        <p:spPr bwMode="auto">
          <a:xfrm>
            <a:off x="107950" y="44450"/>
            <a:ext cx="1079500" cy="360363"/>
          </a:xfrm>
          <a:prstGeom prst="rect">
            <a:avLst/>
          </a:prstGeom>
          <a:noFill/>
          <a:ln w="9525">
            <a:noFill/>
            <a:miter lim="800000"/>
            <a:headEnd/>
            <a:tailEnd/>
          </a:ln>
        </p:spPr>
      </p:pic>
      <p:sp>
        <p:nvSpPr>
          <p:cNvPr id="45061" name="CustomShape 3"/>
          <p:cNvSpPr>
            <a:spLocks noChangeArrowheads="1"/>
          </p:cNvSpPr>
          <p:nvPr/>
        </p:nvSpPr>
        <p:spPr bwMode="auto">
          <a:xfrm>
            <a:off x="357158" y="428604"/>
            <a:ext cx="7962926" cy="503238"/>
          </a:xfrm>
          <a:prstGeom prst="roundRect">
            <a:avLst>
              <a:gd name="adj" fmla="val 16667"/>
            </a:avLst>
          </a:prstGeom>
          <a:solidFill>
            <a:srgbClr val="29A2A2"/>
          </a:solidFill>
          <a:ln w="25560">
            <a:noFill/>
            <a:round/>
            <a:headEnd/>
            <a:tailEnd/>
          </a:ln>
        </p:spPr>
        <p:txBody>
          <a:bodyPr lIns="90000" tIns="45000" rIns="90000" bIns="45000" anchor="ctr"/>
          <a:lstStyle/>
          <a:p>
            <a:pPr algn="ctr"/>
            <a:r>
              <a:rPr lang="es-VE" sz="1600" b="1" dirty="0">
                <a:solidFill>
                  <a:srgbClr val="000000"/>
                </a:solidFill>
              </a:rPr>
              <a:t>REFLEXIONES ACERCA DE  LOS  MODELOS EDUCATIVOS</a:t>
            </a:r>
          </a:p>
          <a:p>
            <a:pPr algn="ctr"/>
            <a:r>
              <a:rPr lang="es-VE" sz="1600" b="1" dirty="0">
                <a:solidFill>
                  <a:srgbClr val="000000"/>
                </a:solidFill>
              </a:rPr>
              <a:t>( PRINCIPIOS, ENFOQUES , LÓGICAS Y MÉTODOS</a:t>
            </a:r>
            <a:endParaRPr lang="es-VE" dirty="0"/>
          </a:p>
        </p:txBody>
      </p:sp>
      <p:sp>
        <p:nvSpPr>
          <p:cNvPr id="271" name="CustomShape 4"/>
          <p:cNvSpPr>
            <a:spLocks noChangeArrowheads="1"/>
          </p:cNvSpPr>
          <p:nvPr/>
        </p:nvSpPr>
        <p:spPr bwMode="auto">
          <a:xfrm>
            <a:off x="285720" y="1000108"/>
            <a:ext cx="4303712" cy="5195887"/>
          </a:xfrm>
          <a:prstGeom prst="rect">
            <a:avLst/>
          </a:prstGeom>
          <a:noFill/>
          <a:ln w="9525">
            <a:noFill/>
            <a:miter lim="800000"/>
            <a:headEnd/>
            <a:tailEnd/>
          </a:ln>
        </p:spPr>
        <p:txBody>
          <a:bodyPr lIns="90000" tIns="45000" rIns="90000" bIns="45000"/>
          <a:lstStyle/>
          <a:p>
            <a:pPr algn="ctr"/>
            <a:r>
              <a:rPr lang="es-VE" sz="1600" b="1" i="1" u="sng" dirty="0">
                <a:solidFill>
                  <a:srgbClr val="000000"/>
                </a:solidFill>
              </a:rPr>
              <a:t>REFORMA </a:t>
            </a:r>
          </a:p>
          <a:p>
            <a:pPr algn="ctr"/>
            <a:endParaRPr lang="es-VE" sz="1600" b="1" i="1" u="sng" dirty="0">
              <a:solidFill>
                <a:srgbClr val="000000"/>
              </a:solidFill>
            </a:endParaRPr>
          </a:p>
          <a:p>
            <a:pPr algn="just">
              <a:buFont typeface="Wingdings" pitchFamily="2" charset="2"/>
              <a:buChar char="ü"/>
            </a:pPr>
            <a:r>
              <a:rPr lang="es-VE" sz="1600" dirty="0">
                <a:solidFill>
                  <a:srgbClr val="000000"/>
                </a:solidFill>
              </a:rPr>
              <a:t> Currículo centrado  en contenidos. reduccionista, memorístico, libresco.</a:t>
            </a:r>
            <a:endParaRPr lang="es-VE" dirty="0"/>
          </a:p>
          <a:p>
            <a:pPr algn="just">
              <a:buFont typeface="Wingdings" pitchFamily="2" charset="2"/>
              <a:buChar char=""/>
            </a:pPr>
            <a:r>
              <a:rPr lang="es-VE" sz="1600" dirty="0">
                <a:solidFill>
                  <a:srgbClr val="000000"/>
                </a:solidFill>
              </a:rPr>
              <a:t>Se caracteriza por trasmitir conocimientos ya elaborados, no hay construcción ni producción de conocimientos.</a:t>
            </a:r>
            <a:endParaRPr lang="es-VE" dirty="0"/>
          </a:p>
          <a:p>
            <a:pPr algn="just">
              <a:buFont typeface="Wingdings" pitchFamily="2" charset="2"/>
              <a:buChar char=""/>
            </a:pPr>
            <a:r>
              <a:rPr lang="es-VE" sz="1600" dirty="0">
                <a:solidFill>
                  <a:srgbClr val="000000"/>
                </a:solidFill>
              </a:rPr>
              <a:t>Capacitación docente: formación con conocimientos que no pueden contextualizar. Por ello es tan difícil para algunos docentes aplicar conocimiento en el contexto, mucho menos producirlo.</a:t>
            </a:r>
            <a:endParaRPr lang="es-VE" dirty="0"/>
          </a:p>
          <a:p>
            <a:pPr algn="just">
              <a:buFont typeface="Wingdings" pitchFamily="2" charset="2"/>
              <a:buChar char=""/>
            </a:pPr>
            <a:r>
              <a:rPr lang="es-VE" sz="1600" dirty="0">
                <a:solidFill>
                  <a:srgbClr val="000000"/>
                </a:solidFill>
              </a:rPr>
              <a:t>No se sabe cómo abordar la realidad, mucho menos transformarla. Desarraigo.</a:t>
            </a:r>
            <a:endParaRPr lang="es-VE" dirty="0"/>
          </a:p>
          <a:p>
            <a:pPr algn="just">
              <a:buFont typeface="Wingdings" pitchFamily="2" charset="2"/>
              <a:buChar char=""/>
            </a:pPr>
            <a:r>
              <a:rPr lang="es-VE" sz="1600" dirty="0">
                <a:solidFill>
                  <a:srgbClr val="000000"/>
                </a:solidFill>
              </a:rPr>
              <a:t>No se comprende la complejidad de la realidad educativa. El mundo es dicotómico.</a:t>
            </a:r>
            <a:endParaRPr lang="es-VE" dirty="0"/>
          </a:p>
        </p:txBody>
      </p:sp>
      <p:sp>
        <p:nvSpPr>
          <p:cNvPr id="272" name="CustomShape 5"/>
          <p:cNvSpPr>
            <a:spLocks noChangeArrowheads="1"/>
          </p:cNvSpPr>
          <p:nvPr/>
        </p:nvSpPr>
        <p:spPr bwMode="auto">
          <a:xfrm>
            <a:off x="4929190" y="1000108"/>
            <a:ext cx="3816350" cy="5857892"/>
          </a:xfrm>
          <a:prstGeom prst="rect">
            <a:avLst/>
          </a:prstGeom>
          <a:noFill/>
          <a:ln w="9525">
            <a:noFill/>
            <a:miter lim="800000"/>
            <a:headEnd/>
            <a:tailEnd/>
          </a:ln>
        </p:spPr>
        <p:txBody>
          <a:bodyPr lIns="90000" tIns="45000" rIns="90000" bIns="45000"/>
          <a:lstStyle/>
          <a:p>
            <a:pPr algn="ctr"/>
            <a:r>
              <a:rPr lang="es-VE" dirty="0"/>
              <a:t>    </a:t>
            </a:r>
            <a:r>
              <a:rPr lang="es-VE" sz="1600" b="1" i="1" u="sng" dirty="0">
                <a:solidFill>
                  <a:srgbClr val="000000"/>
                </a:solidFill>
              </a:rPr>
              <a:t>TRANSFORMA</a:t>
            </a:r>
          </a:p>
          <a:p>
            <a:pPr algn="ctr"/>
            <a:endParaRPr lang="es-VE" sz="1600" b="1" dirty="0">
              <a:solidFill>
                <a:srgbClr val="000000"/>
              </a:solidFill>
            </a:endParaRPr>
          </a:p>
          <a:p>
            <a:pPr>
              <a:buFont typeface="Wingdings" pitchFamily="2" charset="2"/>
              <a:buChar char="ü"/>
            </a:pPr>
            <a:r>
              <a:rPr lang="es-VE" sz="1600" dirty="0">
                <a:solidFill>
                  <a:srgbClr val="000000"/>
                </a:solidFill>
              </a:rPr>
              <a:t>Currículo centrado en procesos, dinámico y flexible.</a:t>
            </a:r>
          </a:p>
          <a:p>
            <a:pPr algn="just">
              <a:buFont typeface="Wingdings" pitchFamily="2" charset="2"/>
              <a:buChar char="ü"/>
            </a:pPr>
            <a:r>
              <a:rPr lang="es-VE" sz="1600" dirty="0">
                <a:solidFill>
                  <a:srgbClr val="000000"/>
                </a:solidFill>
              </a:rPr>
              <a:t> Integral, Critica y  Transformadora</a:t>
            </a:r>
            <a:endParaRPr lang="es-VE" dirty="0"/>
          </a:p>
          <a:p>
            <a:pPr algn="just">
              <a:buFont typeface="Wingdings" pitchFamily="2" charset="2"/>
              <a:buChar char="ü"/>
            </a:pPr>
            <a:r>
              <a:rPr lang="es-VE" sz="1600" dirty="0">
                <a:solidFill>
                  <a:srgbClr val="000000"/>
                </a:solidFill>
              </a:rPr>
              <a:t>El conocimiento se construye en la interacción social</a:t>
            </a:r>
            <a:endParaRPr lang="es-VE" dirty="0"/>
          </a:p>
          <a:p>
            <a:pPr algn="just">
              <a:buFont typeface="Wingdings" pitchFamily="2" charset="2"/>
              <a:buChar char=""/>
            </a:pPr>
            <a:r>
              <a:rPr lang="es-VE" sz="1600" dirty="0">
                <a:solidFill>
                  <a:srgbClr val="000000"/>
                </a:solidFill>
              </a:rPr>
              <a:t>La formación es directa de la experiencia en el aprender haciendo y aprender conviviendo. Autoformación y </a:t>
            </a:r>
            <a:r>
              <a:rPr lang="es-VE" sz="1600" dirty="0" err="1">
                <a:solidFill>
                  <a:srgbClr val="000000"/>
                </a:solidFill>
              </a:rPr>
              <a:t>Coformación</a:t>
            </a:r>
            <a:r>
              <a:rPr lang="es-VE" sz="1600" dirty="0">
                <a:solidFill>
                  <a:srgbClr val="000000"/>
                </a:solidFill>
              </a:rPr>
              <a:t>.</a:t>
            </a:r>
            <a:endParaRPr lang="es-VE" dirty="0"/>
          </a:p>
          <a:p>
            <a:pPr algn="just">
              <a:buFont typeface="Wingdings" pitchFamily="2" charset="2"/>
              <a:buChar char=""/>
            </a:pPr>
            <a:r>
              <a:rPr lang="es-VE" sz="1600" dirty="0">
                <a:solidFill>
                  <a:srgbClr val="000000"/>
                </a:solidFill>
              </a:rPr>
              <a:t>Se crea y se produce a través de la acción en la práctica de cara a cada realidad. Se sistematiza la práctica.</a:t>
            </a:r>
            <a:endParaRPr lang="es-VE" dirty="0"/>
          </a:p>
          <a:p>
            <a:pPr algn="just">
              <a:buFont typeface="Wingdings" pitchFamily="2" charset="2"/>
              <a:buChar char=""/>
            </a:pPr>
            <a:r>
              <a:rPr lang="es-VE" sz="1600" dirty="0">
                <a:solidFill>
                  <a:srgbClr val="000000"/>
                </a:solidFill>
              </a:rPr>
              <a:t>La inventiva didáctica le da pertinencia a lo que se aprende</a:t>
            </a:r>
            <a:endParaRPr lang="es-VE" dirty="0"/>
          </a:p>
          <a:p>
            <a:pPr algn="just">
              <a:buFont typeface="Wingdings" pitchFamily="2" charset="2"/>
              <a:buChar char=""/>
            </a:pPr>
            <a:r>
              <a:rPr lang="es-VE" sz="1600" dirty="0">
                <a:solidFill>
                  <a:srgbClr val="000000"/>
                </a:solidFill>
              </a:rPr>
              <a:t>El aprendizaje es significativo, se comprenden los fenómenos y se desarrollan los procesos </a:t>
            </a:r>
            <a:r>
              <a:rPr lang="es-VE" sz="1600" dirty="0" err="1">
                <a:solidFill>
                  <a:srgbClr val="000000"/>
                </a:solidFill>
              </a:rPr>
              <a:t>sociocognitivos</a:t>
            </a:r>
            <a:endParaRPr lang="es-VE" dirty="0"/>
          </a:p>
          <a:p>
            <a:pPr algn="just"/>
            <a:endParaRPr lang="es-V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816136"/>
            <a:ext cx="9144000" cy="3970318"/>
          </a:xfrm>
          <a:prstGeom prst="rect">
            <a:avLst/>
          </a:prstGeom>
        </p:spPr>
        <p:txBody>
          <a:bodyPr wrap="square">
            <a:spAutoFit/>
          </a:bodyPr>
          <a:lstStyle/>
          <a:p>
            <a:pPr algn="just"/>
            <a:endParaRPr lang="es-VE" dirty="0"/>
          </a:p>
          <a:p>
            <a:pPr algn="just"/>
            <a:r>
              <a:rPr lang="es-VE" b="1" dirty="0"/>
              <a:t>                                              ÁREAS DE FORMACIÓN </a:t>
            </a:r>
          </a:p>
          <a:p>
            <a:pPr algn="just"/>
            <a:r>
              <a:rPr lang="es-VE" dirty="0"/>
              <a:t>Las áreas de formación señaladas como “Áreas Comunes”: </a:t>
            </a:r>
            <a:r>
              <a:rPr lang="es-VE" b="1" dirty="0"/>
              <a:t>Ciencias Naturales, Educación Física, Lengua, Lengua Extranjera, Matemática, Memoria, Territorio y Ciudadanía y Orientación y Convivencia</a:t>
            </a:r>
            <a:r>
              <a:rPr lang="es-VE" dirty="0"/>
              <a:t>, serán cursadas por el grupo completo que constituye una sección.</a:t>
            </a:r>
          </a:p>
          <a:p>
            <a:pPr algn="just"/>
            <a:r>
              <a:rPr lang="es-VE" dirty="0"/>
              <a:t>Las áreas de formación en las que se conforman </a:t>
            </a:r>
            <a:r>
              <a:rPr lang="es-VE" b="1" dirty="0"/>
              <a:t>Grupos Estables: Arte y Patrimonio; Participación en Producción de Bienes y Servicios; Actividad Física, Deporte y Recreación; y Acción Científica, Social y Comunitaria</a:t>
            </a:r>
            <a:r>
              <a:rPr lang="es-VE" dirty="0"/>
              <a:t>, están dirigidas al trabajo por grupos de interés, independientemente de la sección y el año que se esté cursando.</a:t>
            </a:r>
          </a:p>
          <a:p>
            <a:pPr algn="just"/>
            <a:r>
              <a:rPr lang="es-VE" dirty="0"/>
              <a:t> Su evaluación es cualitativa. Las y los estudiantes que realicen una actividad organizada y continua en un Grupo Estable, serán acreditados como aprobadas o aprobados en estas áreas.</a:t>
            </a:r>
          </a:p>
          <a:p>
            <a:pPr algn="just"/>
            <a:r>
              <a:rPr lang="es-VE" dirty="0"/>
              <a:t>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071546"/>
            <a:ext cx="9144000" cy="4524315"/>
          </a:xfrm>
          <a:prstGeom prst="rect">
            <a:avLst/>
          </a:prstGeom>
        </p:spPr>
        <p:txBody>
          <a:bodyPr wrap="square">
            <a:spAutoFit/>
          </a:bodyPr>
          <a:lstStyle/>
          <a:p>
            <a:pPr algn="just"/>
            <a:endParaRPr lang="es-VE" dirty="0"/>
          </a:p>
          <a:p>
            <a:pPr algn="just"/>
            <a:r>
              <a:rPr lang="es-VE" b="1" dirty="0"/>
              <a:t>                                              ÁREAS DE FORMACIÓN </a:t>
            </a:r>
          </a:p>
          <a:p>
            <a:pPr algn="just"/>
            <a:r>
              <a:rPr lang="es-VE" dirty="0"/>
              <a:t>Asimismo, quienes participen en una actividad organizada y continua en otra institución u organismo; podrán solicitar su acreditación, siendo el o la docente guía responsable de la verificación y de avalar la solicitud respectiva. </a:t>
            </a:r>
          </a:p>
          <a:p>
            <a:pPr algn="just"/>
            <a:endParaRPr lang="es-VE" dirty="0"/>
          </a:p>
          <a:p>
            <a:pPr algn="just"/>
            <a:r>
              <a:rPr lang="es-VE" dirty="0"/>
              <a:t>En cada área de formación, tal como lo menciona el documento orientador del Proceso de Transformación Curricular,</a:t>
            </a:r>
            <a:r>
              <a:rPr lang="es-VE" b="1" dirty="0"/>
              <a:t> las y los estudiantes deben ampliar y desarrollar sus capacidades para definir, comprender, interpretar, aplicar, producir, tomar decisiones, pensar de manera crítica, resolver problemas, actuar en diferentes situaciones y distintos contextos, crear, producir, disfrutar, reflexionar, expresarse, transformar y seguir aprendiendo el resto de sus vidas. </a:t>
            </a:r>
          </a:p>
          <a:p>
            <a:pPr algn="just"/>
            <a:endParaRPr lang="es-VE" b="1" dirty="0"/>
          </a:p>
          <a:p>
            <a:pPr algn="just"/>
            <a:r>
              <a:rPr lang="es-VE" dirty="0"/>
              <a:t>Desde esta perspectiva, </a:t>
            </a:r>
            <a:r>
              <a:rPr lang="es-VE" i="1" dirty="0"/>
              <a:t>el desarrollo de experiencias de aprendizajes se concibe desde la vinculación indisoluble entre el estudio y el trabajo, lo teórico con lo práctico, la educación con la creación y la producción. </a:t>
            </a:r>
            <a:endParaRPr lang="es-VE" dirty="0"/>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500042"/>
            <a:ext cx="7786742" cy="5570756"/>
          </a:xfrm>
          <a:prstGeom prst="rect">
            <a:avLst/>
          </a:prstGeom>
        </p:spPr>
        <p:txBody>
          <a:bodyPr wrap="square">
            <a:spAutoFit/>
          </a:bodyPr>
          <a:lstStyle/>
          <a:p>
            <a:endParaRPr lang="es-VE" dirty="0"/>
          </a:p>
          <a:p>
            <a:pPr algn="ctr"/>
            <a:r>
              <a:rPr lang="es-VE" b="1" dirty="0"/>
              <a:t> LA TRANSFORMACIÓN CURRICULAR</a:t>
            </a:r>
          </a:p>
          <a:p>
            <a:pPr algn="just"/>
            <a:endParaRPr lang="es-VE" sz="2000" dirty="0"/>
          </a:p>
          <a:p>
            <a:pPr algn="just"/>
            <a:r>
              <a:rPr lang="es-VE" sz="2000" dirty="0"/>
              <a:t>Es un solo proceso de transformación curricular, cada nivel y modalidad tiene sus propios nudos críticos que superar y sus propios ritmos y desarrollos según los desafíos para este año escolar. </a:t>
            </a:r>
          </a:p>
          <a:p>
            <a:pPr algn="just"/>
            <a:endParaRPr lang="es-VE" sz="2000" dirty="0"/>
          </a:p>
          <a:p>
            <a:pPr algn="just"/>
            <a:r>
              <a:rPr lang="es-VE" sz="2000" dirty="0"/>
              <a:t>Para la opción de Educación Media General se plantean dos tipos de jornada escolar: una que abarca cuarenta y cuatro (44) horas de atención académica, para liceos de turno integral y liceos de turno alterno (ambos atienden una sola matrícula todo el día), y la otra que abarca treinta (34) horas de atención académica para aquellos centros educativos con medio turno (mañana o tarde), ya sea porque comparten la infraestructura con otra institución educativa o por tener una alta matrícula que obliga a tener dos grupos de atención (un grupo de estudiantes en la mañana y un grupo de estudiantes en la tarde).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857233"/>
            <a:ext cx="8358246" cy="5940088"/>
          </a:xfrm>
          <a:prstGeom prst="rect">
            <a:avLst/>
          </a:prstGeom>
        </p:spPr>
        <p:txBody>
          <a:bodyPr wrap="square">
            <a:spAutoFit/>
          </a:bodyPr>
          <a:lstStyle/>
          <a:p>
            <a:pPr algn="ctr"/>
            <a:r>
              <a:rPr lang="es-VE" sz="2000" b="1" dirty="0"/>
              <a:t> LA TRANSFORMACIÓN CURRICULAR</a:t>
            </a:r>
          </a:p>
          <a:p>
            <a:pPr algn="ctr"/>
            <a:endParaRPr lang="es-VE" sz="2000" dirty="0"/>
          </a:p>
          <a:p>
            <a:pPr algn="just"/>
            <a:r>
              <a:rPr lang="es-VE" sz="2000" dirty="0"/>
              <a:t>Para la opción de educación media técnica se llevará a cabo una consulta nacional en todas las escuelas técnicas, para debatir, discutir, reflexionar y construir propuestas de integración y actualización en el marco de las necesidades de la República Bolivariana de Venezuela en la construcción del modelo productivo desde el enfoque </a:t>
            </a:r>
            <a:r>
              <a:rPr lang="es-VE" sz="2000" dirty="0" err="1"/>
              <a:t>robinsoniano</a:t>
            </a:r>
            <a:r>
              <a:rPr lang="es-VE" sz="2000" dirty="0"/>
              <a:t> y zamorano</a:t>
            </a:r>
          </a:p>
          <a:p>
            <a:pPr algn="just"/>
            <a:endParaRPr lang="es-VE" sz="2000" dirty="0"/>
          </a:p>
          <a:p>
            <a:pPr algn="just"/>
            <a:r>
              <a:rPr lang="es-VE" sz="2000" dirty="0"/>
              <a:t> Los aspectos nodales en esta opción del nivel es la concepción técnica desde el primer año hasta el sexto año, la superación de la proliferación de menciones atomizadas y fraccionadas y la integración de áreas de formación, considerando las áreas comunes con el nivel de media general y las específicas de la formación técnica. </a:t>
            </a:r>
          </a:p>
          <a:p>
            <a:pPr algn="just"/>
            <a:endParaRPr lang="es-VE" sz="2000" dirty="0"/>
          </a:p>
          <a:p>
            <a:pPr algn="just"/>
            <a:r>
              <a:rPr lang="es-VE" sz="2000" dirty="0"/>
              <a:t>Los planes de estudio de la opción Media General, con sus áreas de formación y el respectivo número de horas semanales de las y los estudiantes en cada año de estudio, se muestran en los cuadros siguientes: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414203"/>
            <a:ext cx="8572560" cy="800219"/>
          </a:xfrm>
          <a:prstGeom prst="rect">
            <a:avLst/>
          </a:prstGeom>
        </p:spPr>
        <p:txBody>
          <a:bodyPr wrap="square">
            <a:spAutoFit/>
          </a:bodyPr>
          <a:lstStyle/>
          <a:p>
            <a:endParaRPr lang="es-VE" dirty="0"/>
          </a:p>
          <a:p>
            <a:pPr algn="ctr"/>
            <a:r>
              <a:rPr lang="es-VE" sz="1400" b="1" dirty="0"/>
              <a:t>PLAN DE ESTUDIO PARA CENTROS EDUCATIVOS DE MEDIA GENERAL CON JORNADA DE TURNO INTEGRAL O DE TURNO ALTERNO </a:t>
            </a:r>
            <a:endParaRPr lang="es-VE" sz="1400" dirty="0"/>
          </a:p>
        </p:txBody>
      </p:sp>
      <p:graphicFrame>
        <p:nvGraphicFramePr>
          <p:cNvPr id="8" name="7 Tabla"/>
          <p:cNvGraphicFramePr>
            <a:graphicFrameLocks noGrp="1"/>
          </p:cNvGraphicFramePr>
          <p:nvPr/>
        </p:nvGraphicFramePr>
        <p:xfrm>
          <a:off x="285718" y="1182710"/>
          <a:ext cx="8572564" cy="5532120"/>
        </p:xfrm>
        <a:graphic>
          <a:graphicData uri="http://schemas.openxmlformats.org/drawingml/2006/table">
            <a:tbl>
              <a:tblPr firstRow="1" bandRow="1">
                <a:tableStyleId>{93296810-A885-4BE3-A3E7-6D5BEEA58F35}</a:tableStyleId>
              </a:tblPr>
              <a:tblGrid>
                <a:gridCol w="1224652">
                  <a:extLst>
                    <a:ext uri="{9D8B030D-6E8A-4147-A177-3AD203B41FA5}">
                      <a16:colId xmlns:a16="http://schemas.microsoft.com/office/drawing/2014/main" xmlns="" val="20000"/>
                    </a:ext>
                  </a:extLst>
                </a:gridCol>
                <a:gridCol w="1224652">
                  <a:extLst>
                    <a:ext uri="{9D8B030D-6E8A-4147-A177-3AD203B41FA5}">
                      <a16:colId xmlns:a16="http://schemas.microsoft.com/office/drawing/2014/main" xmlns="" val="20001"/>
                    </a:ext>
                  </a:extLst>
                </a:gridCol>
                <a:gridCol w="1224652">
                  <a:extLst>
                    <a:ext uri="{9D8B030D-6E8A-4147-A177-3AD203B41FA5}">
                      <a16:colId xmlns:a16="http://schemas.microsoft.com/office/drawing/2014/main" xmlns="" val="20002"/>
                    </a:ext>
                  </a:extLst>
                </a:gridCol>
                <a:gridCol w="1224652">
                  <a:extLst>
                    <a:ext uri="{9D8B030D-6E8A-4147-A177-3AD203B41FA5}">
                      <a16:colId xmlns:a16="http://schemas.microsoft.com/office/drawing/2014/main" xmlns="" val="20003"/>
                    </a:ext>
                  </a:extLst>
                </a:gridCol>
                <a:gridCol w="1224652">
                  <a:extLst>
                    <a:ext uri="{9D8B030D-6E8A-4147-A177-3AD203B41FA5}">
                      <a16:colId xmlns:a16="http://schemas.microsoft.com/office/drawing/2014/main" xmlns="" val="20004"/>
                    </a:ext>
                  </a:extLst>
                </a:gridCol>
                <a:gridCol w="1224652">
                  <a:extLst>
                    <a:ext uri="{9D8B030D-6E8A-4147-A177-3AD203B41FA5}">
                      <a16:colId xmlns:a16="http://schemas.microsoft.com/office/drawing/2014/main" xmlns="" val="20005"/>
                    </a:ext>
                  </a:extLst>
                </a:gridCol>
                <a:gridCol w="1224652">
                  <a:extLst>
                    <a:ext uri="{9D8B030D-6E8A-4147-A177-3AD203B41FA5}">
                      <a16:colId xmlns:a16="http://schemas.microsoft.com/office/drawing/2014/main" xmlns="" val="20006"/>
                    </a:ext>
                  </a:extLst>
                </a:gridCol>
              </a:tblGrid>
              <a:tr h="370840">
                <a:tc>
                  <a:txBody>
                    <a:bodyPr/>
                    <a:lstStyle/>
                    <a:p>
                      <a:r>
                        <a:rPr lang="es-VE" sz="1000" dirty="0"/>
                        <a:t>ÁREAS</a:t>
                      </a:r>
                      <a:r>
                        <a:rPr lang="es-VE" sz="1000" baseline="0" dirty="0"/>
                        <a:t> DE FORMACIÓN</a:t>
                      </a:r>
                      <a:endParaRPr lang="es-VE" sz="1000" dirty="0"/>
                    </a:p>
                  </a:txBody>
                  <a:tcPr/>
                </a:tc>
                <a:tc>
                  <a:txBody>
                    <a:bodyPr/>
                    <a:lstStyle/>
                    <a:p>
                      <a:endParaRPr lang="es-VE" sz="1000" dirty="0"/>
                    </a:p>
                  </a:txBody>
                  <a:tcPr/>
                </a:tc>
                <a:tc>
                  <a:txBody>
                    <a:bodyPr/>
                    <a:lstStyle/>
                    <a:p>
                      <a:r>
                        <a:rPr lang="es-VE" sz="1000" dirty="0"/>
                        <a:t>PRIMER AÑO</a:t>
                      </a:r>
                    </a:p>
                  </a:txBody>
                  <a:tcPr/>
                </a:tc>
                <a:tc>
                  <a:txBody>
                    <a:bodyPr/>
                    <a:lstStyle/>
                    <a:p>
                      <a:r>
                        <a:rPr lang="es-VE" sz="1000" dirty="0"/>
                        <a:t>SEGUNDO AÑO</a:t>
                      </a:r>
                    </a:p>
                  </a:txBody>
                  <a:tcPr/>
                </a:tc>
                <a:tc>
                  <a:txBody>
                    <a:bodyPr/>
                    <a:lstStyle/>
                    <a:p>
                      <a:r>
                        <a:rPr lang="es-VE" sz="1000" dirty="0"/>
                        <a:t>TERCER AÑO</a:t>
                      </a:r>
                    </a:p>
                  </a:txBody>
                  <a:tcPr/>
                </a:tc>
                <a:tc>
                  <a:txBody>
                    <a:bodyPr/>
                    <a:lstStyle/>
                    <a:p>
                      <a:r>
                        <a:rPr lang="es-VE" sz="1000" dirty="0"/>
                        <a:t>CUARTO AÑO</a:t>
                      </a:r>
                    </a:p>
                  </a:txBody>
                  <a:tcPr/>
                </a:tc>
                <a:tc>
                  <a:txBody>
                    <a:bodyPr/>
                    <a:lstStyle/>
                    <a:p>
                      <a:r>
                        <a:rPr lang="es-VE" sz="1000" dirty="0"/>
                        <a:t>QUINTO AÑO</a:t>
                      </a:r>
                    </a:p>
                  </a:txBody>
                  <a:tcPr/>
                </a:tc>
                <a:extLst>
                  <a:ext uri="{0D108BD9-81ED-4DB2-BD59-A6C34878D82A}">
                    <a16:rowId xmlns:a16="http://schemas.microsoft.com/office/drawing/2014/main" xmlns="" val="10000"/>
                  </a:ext>
                </a:extLst>
              </a:tr>
              <a:tr h="370840">
                <a:tc>
                  <a:txBody>
                    <a:bodyPr/>
                    <a:lstStyle/>
                    <a:p>
                      <a:r>
                        <a:rPr lang="es-VE" sz="1000" dirty="0"/>
                        <a:t>CIENCIAS NATURALES</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 6</a:t>
                      </a:r>
                    </a:p>
                  </a:txBody>
                  <a:tcPr/>
                </a:tc>
                <a:tc>
                  <a:txBody>
                    <a:bodyPr/>
                    <a:lstStyle/>
                    <a:p>
                      <a:pPr algn="ctr"/>
                      <a:r>
                        <a:rPr lang="es-VE" sz="1000" dirty="0"/>
                        <a:t>6</a:t>
                      </a:r>
                    </a:p>
                  </a:txBody>
                  <a:tcPr/>
                </a:tc>
                <a:tc>
                  <a:txBody>
                    <a:bodyPr/>
                    <a:lstStyle/>
                    <a:p>
                      <a:pPr algn="ctr"/>
                      <a:r>
                        <a:rPr lang="es-VE" sz="1000" dirty="0"/>
                        <a:t>10</a:t>
                      </a:r>
                    </a:p>
                  </a:txBody>
                  <a:tcPr/>
                </a:tc>
                <a:tc>
                  <a:txBody>
                    <a:bodyPr/>
                    <a:lstStyle/>
                    <a:p>
                      <a:pPr algn="ctr"/>
                      <a:r>
                        <a:rPr lang="es-VE" sz="1000" dirty="0"/>
                        <a:t>10</a:t>
                      </a:r>
                    </a:p>
                  </a:txBody>
                  <a:tcPr/>
                </a:tc>
                <a:tc>
                  <a:txBody>
                    <a:bodyPr/>
                    <a:lstStyle/>
                    <a:p>
                      <a:pPr algn="ctr"/>
                      <a:r>
                        <a:rPr lang="es-VE" sz="1000" dirty="0"/>
                        <a:t>10</a:t>
                      </a:r>
                    </a:p>
                  </a:txBody>
                  <a:tcPr/>
                </a:tc>
                <a:extLst>
                  <a:ext uri="{0D108BD9-81ED-4DB2-BD59-A6C34878D82A}">
                    <a16:rowId xmlns:a16="http://schemas.microsoft.com/office/drawing/2014/main" xmlns="" val="10001"/>
                  </a:ext>
                </a:extLst>
              </a:tr>
              <a:tr h="370840">
                <a:tc>
                  <a:txBody>
                    <a:bodyPr/>
                    <a:lstStyle/>
                    <a:p>
                      <a:r>
                        <a:rPr lang="es-VE" sz="1000" dirty="0"/>
                        <a:t>EDUCACIÓN FÍSICA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extLst>
                  <a:ext uri="{0D108BD9-81ED-4DB2-BD59-A6C34878D82A}">
                    <a16:rowId xmlns:a16="http://schemas.microsoft.com/office/drawing/2014/main" xmlns="" val="10002"/>
                  </a:ext>
                </a:extLst>
              </a:tr>
              <a:tr h="370840">
                <a:tc>
                  <a:txBody>
                    <a:bodyPr/>
                    <a:lstStyle/>
                    <a:p>
                      <a:r>
                        <a:rPr lang="es-VE" sz="1000" dirty="0"/>
                        <a:t>LENGUA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6</a:t>
                      </a:r>
                    </a:p>
                  </a:txBody>
                  <a:tcPr/>
                </a:tc>
                <a:extLst>
                  <a:ext uri="{0D108BD9-81ED-4DB2-BD59-A6C34878D82A}">
                    <a16:rowId xmlns:a16="http://schemas.microsoft.com/office/drawing/2014/main" xmlns="" val="10003"/>
                  </a:ext>
                </a:extLst>
              </a:tr>
              <a:tr h="370840">
                <a:tc>
                  <a:txBody>
                    <a:bodyPr/>
                    <a:lstStyle/>
                    <a:p>
                      <a:r>
                        <a:rPr lang="es-VE" sz="1000" dirty="0"/>
                        <a:t> INGLÉS</a:t>
                      </a:r>
                      <a:r>
                        <a:rPr lang="es-VE" sz="1000" baseline="0" dirty="0"/>
                        <a:t> O </a:t>
                      </a:r>
                      <a:r>
                        <a:rPr lang="es-VE" sz="1000" dirty="0"/>
                        <a:t>LENGUA EXTRANJERA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extLst>
                  <a:ext uri="{0D108BD9-81ED-4DB2-BD59-A6C34878D82A}">
                    <a16:rowId xmlns:a16="http://schemas.microsoft.com/office/drawing/2014/main" xmlns="" val="10004"/>
                  </a:ext>
                </a:extLst>
              </a:tr>
              <a:tr h="370840">
                <a:tc>
                  <a:txBody>
                    <a:bodyPr/>
                    <a:lstStyle/>
                    <a:p>
                      <a:r>
                        <a:rPr lang="es-VE" sz="1000" dirty="0"/>
                        <a:t>MATEMÁTICA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extLst>
                  <a:ext uri="{0D108BD9-81ED-4DB2-BD59-A6C34878D82A}">
                    <a16:rowId xmlns:a16="http://schemas.microsoft.com/office/drawing/2014/main" xmlns="" val="10005"/>
                  </a:ext>
                </a:extLst>
              </a:tr>
              <a:tr h="370840">
                <a:tc>
                  <a:txBody>
                    <a:bodyPr/>
                    <a:lstStyle/>
                    <a:p>
                      <a:r>
                        <a:rPr lang="es-VE" sz="1000" dirty="0"/>
                        <a:t>MEMORIA,TERRITORIO Y CIUDADANÍA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extLst>
                  <a:ext uri="{0D108BD9-81ED-4DB2-BD59-A6C34878D82A}">
                    <a16:rowId xmlns:a16="http://schemas.microsoft.com/office/drawing/2014/main" xmlns="" val="10006"/>
                  </a:ext>
                </a:extLst>
              </a:tr>
              <a:tr h="370840">
                <a:tc>
                  <a:txBody>
                    <a:bodyPr/>
                    <a:lstStyle/>
                    <a:p>
                      <a:r>
                        <a:rPr lang="es-VE" sz="1000" dirty="0"/>
                        <a:t>ORIENTACIÓN</a:t>
                      </a:r>
                      <a:r>
                        <a:rPr lang="es-VE" sz="1000" baseline="0" dirty="0"/>
                        <a:t>  Y CONVIVENCIA</a:t>
                      </a:r>
                      <a:endParaRPr lang="es-VE" sz="1000" dirty="0"/>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2</a:t>
                      </a:r>
                    </a:p>
                  </a:txBody>
                  <a:tcPr/>
                </a:tc>
                <a:tc>
                  <a:txBody>
                    <a:bodyPr/>
                    <a:lstStyle/>
                    <a:p>
                      <a:pPr algn="ctr"/>
                      <a:r>
                        <a:rPr lang="es-VE" sz="1000" dirty="0"/>
                        <a:t>2</a:t>
                      </a:r>
                    </a:p>
                  </a:txBody>
                  <a:tcPr/>
                </a:tc>
                <a:tc>
                  <a:txBody>
                    <a:bodyPr/>
                    <a:lstStyle/>
                    <a:p>
                      <a:pPr algn="ctr"/>
                      <a:r>
                        <a:rPr lang="es-VE" sz="1000" dirty="0"/>
                        <a:t>2</a:t>
                      </a:r>
                    </a:p>
                  </a:txBody>
                  <a:tcPr/>
                </a:tc>
                <a:tc>
                  <a:txBody>
                    <a:bodyPr/>
                    <a:lstStyle/>
                    <a:p>
                      <a:pPr algn="ctr"/>
                      <a:r>
                        <a:rPr lang="es-VE" sz="1000" dirty="0"/>
                        <a:t>2</a:t>
                      </a:r>
                    </a:p>
                  </a:txBody>
                  <a:tcPr/>
                </a:tc>
                <a:tc>
                  <a:txBody>
                    <a:bodyPr/>
                    <a:lstStyle/>
                    <a:p>
                      <a:pPr algn="ctr"/>
                      <a:r>
                        <a:rPr lang="es-VE" sz="1000" dirty="0"/>
                        <a:t>2</a:t>
                      </a:r>
                    </a:p>
                  </a:txBody>
                  <a:tcPr/>
                </a:tc>
                <a:extLst>
                  <a:ext uri="{0D108BD9-81ED-4DB2-BD59-A6C34878D82A}">
                    <a16:rowId xmlns:a16="http://schemas.microsoft.com/office/drawing/2014/main" xmlns="" val="10007"/>
                  </a:ext>
                </a:extLst>
              </a:tr>
              <a:tr h="370840">
                <a:tc>
                  <a:txBody>
                    <a:bodyPr/>
                    <a:lstStyle/>
                    <a:p>
                      <a:r>
                        <a:rPr lang="es-VE" sz="1000" dirty="0"/>
                        <a:t>ARTE Y PATRIMONIO</a:t>
                      </a:r>
                    </a:p>
                  </a:txBody>
                  <a:tcPr/>
                </a:tc>
                <a:tc>
                  <a:txBody>
                    <a:bodyPr/>
                    <a:lstStyle/>
                    <a:p>
                      <a:r>
                        <a:rPr lang="es-VE" sz="1000" dirty="0"/>
                        <a:t>ÁREA</a:t>
                      </a:r>
                      <a:r>
                        <a:rPr lang="es-VE" sz="1000" baseline="0" dirty="0"/>
                        <a:t> COMÚN</a:t>
                      </a:r>
                    </a:p>
                    <a:p>
                      <a:r>
                        <a:rPr lang="es-VE" sz="1000" baseline="0" dirty="0"/>
                        <a:t>GRUPO ESTABLE</a:t>
                      </a:r>
                      <a:endParaRPr lang="es-VE" sz="1000" dirty="0"/>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endParaRPr lang="es-VE" sz="1000" dirty="0"/>
                    </a:p>
                  </a:txBody>
                  <a:tcPr/>
                </a:tc>
                <a:tc>
                  <a:txBody>
                    <a:bodyPr/>
                    <a:lstStyle/>
                    <a:p>
                      <a:pPr algn="ctr"/>
                      <a:endParaRPr lang="es-VE" sz="1000" dirty="0"/>
                    </a:p>
                  </a:txBody>
                  <a:tcPr/>
                </a:tc>
                <a:tc>
                  <a:txBody>
                    <a:bodyPr/>
                    <a:lstStyle/>
                    <a:p>
                      <a:pPr algn="ctr"/>
                      <a:endParaRPr lang="es-VE" sz="1000" dirty="0"/>
                    </a:p>
                  </a:txBody>
                  <a:tcPr/>
                </a:tc>
                <a:extLst>
                  <a:ext uri="{0D108BD9-81ED-4DB2-BD59-A6C34878D82A}">
                    <a16:rowId xmlns:a16="http://schemas.microsoft.com/office/drawing/2014/main" xmlns="" val="10008"/>
                  </a:ext>
                </a:extLst>
              </a:tr>
              <a:tr h="370840">
                <a:tc>
                  <a:txBody>
                    <a:bodyPr/>
                    <a:lstStyle/>
                    <a:p>
                      <a:r>
                        <a:rPr lang="es-VE" sz="1000" dirty="0"/>
                        <a:t>PRODUCCIÓN DE BIENES Y SERVICIOS</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s-VE" sz="1000" dirty="0"/>
                        <a:t>GRUPO ESTABLE</a:t>
                      </a:r>
                    </a:p>
                    <a:p>
                      <a:endParaRPr lang="es-VE" sz="1000" dirty="0"/>
                    </a:p>
                  </a:txBody>
                  <a:tcPr/>
                </a:tc>
                <a:tc>
                  <a:txBody>
                    <a:bodyPr/>
                    <a:lstStyle/>
                    <a:p>
                      <a:pPr algn="ctr"/>
                      <a:r>
                        <a:rPr lang="es-VE" sz="1000" dirty="0"/>
                        <a:t>6</a:t>
                      </a:r>
                      <a:endParaRPr lang="es-VE" sz="1000" b="1" dirty="0"/>
                    </a:p>
                  </a:txBody>
                  <a:tcPr/>
                </a:tc>
                <a:tc>
                  <a:txBody>
                    <a:bodyPr/>
                    <a:lstStyle/>
                    <a:p>
                      <a:pPr algn="ctr"/>
                      <a:r>
                        <a:rPr lang="es-VE" sz="1000" dirty="0"/>
                        <a:t>6</a:t>
                      </a:r>
                      <a:endParaRPr lang="es-VE" sz="1000" b="1" dirty="0"/>
                    </a:p>
                  </a:txBody>
                  <a:tcPr/>
                </a:tc>
                <a:tc>
                  <a:txBody>
                    <a:bodyPr/>
                    <a:lstStyle/>
                    <a:p>
                      <a:pPr algn="ctr"/>
                      <a:r>
                        <a:rPr lang="es-VE" sz="1000" dirty="0"/>
                        <a:t>6</a:t>
                      </a:r>
                      <a:endParaRPr lang="es-VE" sz="1000" b="1" dirty="0"/>
                    </a:p>
                  </a:txBody>
                  <a:tcPr/>
                </a:tc>
                <a:tc>
                  <a:txBody>
                    <a:bodyPr/>
                    <a:lstStyle/>
                    <a:p>
                      <a:pPr algn="ctr"/>
                      <a:r>
                        <a:rPr lang="es-VE" sz="1000" dirty="0"/>
                        <a:t>6</a:t>
                      </a:r>
                      <a:endParaRPr lang="es-VE" sz="1000" b="1" dirty="0"/>
                    </a:p>
                  </a:txBody>
                  <a:tcPr/>
                </a:tc>
                <a:tc>
                  <a:txBody>
                    <a:bodyPr/>
                    <a:lstStyle/>
                    <a:p>
                      <a:pPr algn="ctr"/>
                      <a:r>
                        <a:rPr lang="es-VE" sz="1000" dirty="0"/>
                        <a:t>6</a:t>
                      </a:r>
                      <a:endParaRPr lang="es-VE" sz="1000" b="1" dirty="0"/>
                    </a:p>
                  </a:txBody>
                  <a:tcPr/>
                </a:tc>
                <a:extLst>
                  <a:ext uri="{0D108BD9-81ED-4DB2-BD59-A6C34878D82A}">
                    <a16:rowId xmlns:a16="http://schemas.microsoft.com/office/drawing/2014/main" xmlns="" val="10009"/>
                  </a:ext>
                </a:extLst>
              </a:tr>
              <a:tr h="370840">
                <a:tc>
                  <a:txBody>
                    <a:bodyPr/>
                    <a:lstStyle/>
                    <a:p>
                      <a:r>
                        <a:rPr lang="es-VE" sz="1000" dirty="0"/>
                        <a:t>ACTIVIDAD FÍSICA,  DEPORTE Y RECREACIÓN</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s-VE" sz="1000" dirty="0"/>
                        <a:t>GRUPO ESTABLE</a:t>
                      </a:r>
                    </a:p>
                    <a:p>
                      <a:endParaRPr lang="es-VE" sz="1000"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extLst>
                  <a:ext uri="{0D108BD9-81ED-4DB2-BD59-A6C34878D82A}">
                    <a16:rowId xmlns:a16="http://schemas.microsoft.com/office/drawing/2014/main" xmlns="" val="10010"/>
                  </a:ext>
                </a:extLst>
              </a:tr>
              <a:tr h="370840">
                <a:tc>
                  <a:txBody>
                    <a:bodyPr/>
                    <a:lstStyle/>
                    <a:p>
                      <a:r>
                        <a:rPr lang="es-VE" sz="1000" dirty="0"/>
                        <a:t>ACCIÓN CIENTÍFICA, SOCIAL Y COMUNITARIA</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s-VE" sz="1000" dirty="0"/>
                        <a:t>GRUPO ESTABLE</a:t>
                      </a:r>
                    </a:p>
                    <a:p>
                      <a:endParaRPr lang="es-VE" sz="1000"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extLst>
                  <a:ext uri="{0D108BD9-81ED-4DB2-BD59-A6C34878D82A}">
                    <a16:rowId xmlns:a16="http://schemas.microsoft.com/office/drawing/2014/main" xmlns="" val="10011"/>
                  </a:ext>
                </a:extLst>
              </a:tr>
              <a:tr h="370840">
                <a:tc>
                  <a:txBody>
                    <a:bodyPr/>
                    <a:lstStyle/>
                    <a:p>
                      <a:r>
                        <a:rPr lang="es-VE" sz="1000" dirty="0"/>
                        <a:t>TOTAL HORAS SEMANALES XESTUDIANTE</a:t>
                      </a:r>
                    </a:p>
                  </a:txBody>
                  <a:tcPr/>
                </a:tc>
                <a:tc>
                  <a:txBody>
                    <a:bodyPr/>
                    <a:lstStyle/>
                    <a:p>
                      <a:endParaRPr lang="es-VE" sz="1000" dirty="0"/>
                    </a:p>
                  </a:txBody>
                  <a:tcPr/>
                </a:tc>
                <a:tc>
                  <a:txBody>
                    <a:bodyPr/>
                    <a:lstStyle/>
                    <a:p>
                      <a:pPr algn="ctr"/>
                      <a:r>
                        <a:rPr lang="es-VE" sz="1000" dirty="0"/>
                        <a:t>44</a:t>
                      </a:r>
                      <a:endParaRPr lang="es-VE" sz="1000" b="1" dirty="0"/>
                    </a:p>
                  </a:txBody>
                  <a:tcPr/>
                </a:tc>
                <a:tc>
                  <a:txBody>
                    <a:bodyPr/>
                    <a:lstStyle/>
                    <a:p>
                      <a:pPr algn="ctr"/>
                      <a:r>
                        <a:rPr lang="es-VE" sz="1000" dirty="0"/>
                        <a:t>44</a:t>
                      </a:r>
                      <a:endParaRPr lang="es-VE" sz="1000" b="1" dirty="0"/>
                    </a:p>
                  </a:txBody>
                  <a:tcPr/>
                </a:tc>
                <a:tc>
                  <a:txBody>
                    <a:bodyPr/>
                    <a:lstStyle/>
                    <a:p>
                      <a:pPr algn="ctr"/>
                      <a:r>
                        <a:rPr lang="es-VE" sz="1000" dirty="0"/>
                        <a:t>44</a:t>
                      </a:r>
                      <a:endParaRPr lang="es-VE" sz="1000" b="1" dirty="0"/>
                    </a:p>
                  </a:txBody>
                  <a:tcPr/>
                </a:tc>
                <a:tc>
                  <a:txBody>
                    <a:bodyPr/>
                    <a:lstStyle/>
                    <a:p>
                      <a:pPr algn="ctr"/>
                      <a:r>
                        <a:rPr lang="es-VE" sz="1000" dirty="0"/>
                        <a:t>44</a:t>
                      </a:r>
                      <a:endParaRPr lang="es-VE" sz="1000" b="1" dirty="0"/>
                    </a:p>
                  </a:txBody>
                  <a:tcPr/>
                </a:tc>
                <a:tc>
                  <a:txBody>
                    <a:bodyPr/>
                    <a:lstStyle/>
                    <a:p>
                      <a:pPr algn="ctr"/>
                      <a:r>
                        <a:rPr lang="es-VE" sz="1000" dirty="0"/>
                        <a:t>44</a:t>
                      </a:r>
                      <a:endParaRPr lang="es-VE" sz="1000" b="1" dirty="0"/>
                    </a:p>
                  </a:txBody>
                  <a:tcPr/>
                </a:tc>
                <a:extLst>
                  <a:ext uri="{0D108BD9-81ED-4DB2-BD59-A6C34878D82A}">
                    <a16:rowId xmlns:a16="http://schemas.microsoft.com/office/drawing/2014/main" xmlns="" val="10012"/>
                  </a:ext>
                </a:extLst>
              </a:tr>
            </a:tbl>
          </a:graphicData>
        </a:graphic>
      </p:graphicFrame>
      <p:pic>
        <p:nvPicPr>
          <p:cNvPr id="6"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7"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485641"/>
            <a:ext cx="8572560" cy="800219"/>
          </a:xfrm>
          <a:prstGeom prst="rect">
            <a:avLst/>
          </a:prstGeom>
        </p:spPr>
        <p:txBody>
          <a:bodyPr wrap="square">
            <a:spAutoFit/>
          </a:bodyPr>
          <a:lstStyle/>
          <a:p>
            <a:endParaRPr lang="es-VE" dirty="0"/>
          </a:p>
          <a:p>
            <a:pPr algn="ctr"/>
            <a:r>
              <a:rPr lang="es-VE" sz="1400" b="1" dirty="0"/>
              <a:t>PLAN DE ESTUDIO PARA CENTROS EDUCATIVOS DE MEDIA GENERAL CON JORNADA DE MEDIO TURNO</a:t>
            </a:r>
            <a:endParaRPr lang="es-VE" sz="1400" dirty="0"/>
          </a:p>
        </p:txBody>
      </p:sp>
      <p:graphicFrame>
        <p:nvGraphicFramePr>
          <p:cNvPr id="8" name="7 Tabla"/>
          <p:cNvGraphicFramePr>
            <a:graphicFrameLocks noGrp="1"/>
          </p:cNvGraphicFramePr>
          <p:nvPr/>
        </p:nvGraphicFramePr>
        <p:xfrm>
          <a:off x="285718" y="1254466"/>
          <a:ext cx="8643999" cy="5532120"/>
        </p:xfrm>
        <a:graphic>
          <a:graphicData uri="http://schemas.openxmlformats.org/drawingml/2006/table">
            <a:tbl>
              <a:tblPr firstRow="1" bandRow="1">
                <a:tableStyleId>{93296810-A885-4BE3-A3E7-6D5BEEA58F35}</a:tableStyleId>
              </a:tblPr>
              <a:tblGrid>
                <a:gridCol w="1234857">
                  <a:extLst>
                    <a:ext uri="{9D8B030D-6E8A-4147-A177-3AD203B41FA5}">
                      <a16:colId xmlns:a16="http://schemas.microsoft.com/office/drawing/2014/main" xmlns="" val="20000"/>
                    </a:ext>
                  </a:extLst>
                </a:gridCol>
                <a:gridCol w="1234857">
                  <a:extLst>
                    <a:ext uri="{9D8B030D-6E8A-4147-A177-3AD203B41FA5}">
                      <a16:colId xmlns:a16="http://schemas.microsoft.com/office/drawing/2014/main" xmlns="" val="20001"/>
                    </a:ext>
                  </a:extLst>
                </a:gridCol>
                <a:gridCol w="1234857">
                  <a:extLst>
                    <a:ext uri="{9D8B030D-6E8A-4147-A177-3AD203B41FA5}">
                      <a16:colId xmlns:a16="http://schemas.microsoft.com/office/drawing/2014/main" xmlns="" val="20002"/>
                    </a:ext>
                  </a:extLst>
                </a:gridCol>
                <a:gridCol w="1234857">
                  <a:extLst>
                    <a:ext uri="{9D8B030D-6E8A-4147-A177-3AD203B41FA5}">
                      <a16:colId xmlns:a16="http://schemas.microsoft.com/office/drawing/2014/main" xmlns="" val="20003"/>
                    </a:ext>
                  </a:extLst>
                </a:gridCol>
                <a:gridCol w="1234857">
                  <a:extLst>
                    <a:ext uri="{9D8B030D-6E8A-4147-A177-3AD203B41FA5}">
                      <a16:colId xmlns:a16="http://schemas.microsoft.com/office/drawing/2014/main" xmlns="" val="20004"/>
                    </a:ext>
                  </a:extLst>
                </a:gridCol>
                <a:gridCol w="1234857">
                  <a:extLst>
                    <a:ext uri="{9D8B030D-6E8A-4147-A177-3AD203B41FA5}">
                      <a16:colId xmlns:a16="http://schemas.microsoft.com/office/drawing/2014/main" xmlns="" val="20005"/>
                    </a:ext>
                  </a:extLst>
                </a:gridCol>
                <a:gridCol w="1234857">
                  <a:extLst>
                    <a:ext uri="{9D8B030D-6E8A-4147-A177-3AD203B41FA5}">
                      <a16:colId xmlns:a16="http://schemas.microsoft.com/office/drawing/2014/main" xmlns="" val="20006"/>
                    </a:ext>
                  </a:extLst>
                </a:gridCol>
              </a:tblGrid>
              <a:tr h="370840">
                <a:tc>
                  <a:txBody>
                    <a:bodyPr/>
                    <a:lstStyle/>
                    <a:p>
                      <a:r>
                        <a:rPr lang="es-VE" sz="1000" dirty="0"/>
                        <a:t>ÁREAS</a:t>
                      </a:r>
                      <a:r>
                        <a:rPr lang="es-VE" sz="1000" baseline="0" dirty="0"/>
                        <a:t> DE FORMACIÓN</a:t>
                      </a:r>
                      <a:endParaRPr lang="es-VE" sz="1000" dirty="0"/>
                    </a:p>
                  </a:txBody>
                  <a:tcPr/>
                </a:tc>
                <a:tc>
                  <a:txBody>
                    <a:bodyPr/>
                    <a:lstStyle/>
                    <a:p>
                      <a:endParaRPr lang="es-VE" sz="1000" dirty="0"/>
                    </a:p>
                  </a:txBody>
                  <a:tcPr/>
                </a:tc>
                <a:tc>
                  <a:txBody>
                    <a:bodyPr/>
                    <a:lstStyle/>
                    <a:p>
                      <a:r>
                        <a:rPr lang="es-VE" sz="1000" dirty="0"/>
                        <a:t>PRIMER AÑO</a:t>
                      </a:r>
                    </a:p>
                  </a:txBody>
                  <a:tcPr/>
                </a:tc>
                <a:tc>
                  <a:txBody>
                    <a:bodyPr/>
                    <a:lstStyle/>
                    <a:p>
                      <a:r>
                        <a:rPr lang="es-VE" sz="1000" dirty="0"/>
                        <a:t>SEGUNDO AÑO</a:t>
                      </a:r>
                    </a:p>
                  </a:txBody>
                  <a:tcPr/>
                </a:tc>
                <a:tc>
                  <a:txBody>
                    <a:bodyPr/>
                    <a:lstStyle/>
                    <a:p>
                      <a:r>
                        <a:rPr lang="es-VE" sz="1000" dirty="0"/>
                        <a:t>TERCER AÑO</a:t>
                      </a:r>
                    </a:p>
                  </a:txBody>
                  <a:tcPr/>
                </a:tc>
                <a:tc>
                  <a:txBody>
                    <a:bodyPr/>
                    <a:lstStyle/>
                    <a:p>
                      <a:r>
                        <a:rPr lang="es-VE" sz="1000" dirty="0"/>
                        <a:t>CUARTO AÑO</a:t>
                      </a:r>
                    </a:p>
                  </a:txBody>
                  <a:tcPr/>
                </a:tc>
                <a:tc>
                  <a:txBody>
                    <a:bodyPr/>
                    <a:lstStyle/>
                    <a:p>
                      <a:r>
                        <a:rPr lang="es-VE" sz="1000" dirty="0"/>
                        <a:t>QUINTO AÑO</a:t>
                      </a:r>
                    </a:p>
                  </a:txBody>
                  <a:tcPr/>
                </a:tc>
                <a:extLst>
                  <a:ext uri="{0D108BD9-81ED-4DB2-BD59-A6C34878D82A}">
                    <a16:rowId xmlns:a16="http://schemas.microsoft.com/office/drawing/2014/main" xmlns="" val="10000"/>
                  </a:ext>
                </a:extLst>
              </a:tr>
              <a:tr h="370840">
                <a:tc>
                  <a:txBody>
                    <a:bodyPr/>
                    <a:lstStyle/>
                    <a:p>
                      <a:r>
                        <a:rPr lang="es-VE" sz="1000" dirty="0"/>
                        <a:t>CIENCIAS NATURALES</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 6</a:t>
                      </a:r>
                    </a:p>
                  </a:txBody>
                  <a:tcPr/>
                </a:tc>
                <a:tc>
                  <a:txBody>
                    <a:bodyPr/>
                    <a:lstStyle/>
                    <a:p>
                      <a:pPr algn="ctr"/>
                      <a:r>
                        <a:rPr lang="es-VE" sz="1000" dirty="0"/>
                        <a:t>6</a:t>
                      </a:r>
                    </a:p>
                  </a:txBody>
                  <a:tcPr/>
                </a:tc>
                <a:tc>
                  <a:txBody>
                    <a:bodyPr/>
                    <a:lstStyle/>
                    <a:p>
                      <a:pPr algn="ctr"/>
                      <a:r>
                        <a:rPr lang="es-VE" sz="1000" dirty="0"/>
                        <a:t>8</a:t>
                      </a:r>
                    </a:p>
                  </a:txBody>
                  <a:tcPr/>
                </a:tc>
                <a:tc>
                  <a:txBody>
                    <a:bodyPr/>
                    <a:lstStyle/>
                    <a:p>
                      <a:pPr algn="ctr"/>
                      <a:r>
                        <a:rPr lang="es-VE" sz="1000" dirty="0"/>
                        <a:t>8</a:t>
                      </a:r>
                    </a:p>
                  </a:txBody>
                  <a:tcPr/>
                </a:tc>
                <a:tc>
                  <a:txBody>
                    <a:bodyPr/>
                    <a:lstStyle/>
                    <a:p>
                      <a:pPr algn="ctr"/>
                      <a:r>
                        <a:rPr lang="es-VE" sz="1000" dirty="0"/>
                        <a:t>8</a:t>
                      </a:r>
                    </a:p>
                  </a:txBody>
                  <a:tcPr/>
                </a:tc>
                <a:extLst>
                  <a:ext uri="{0D108BD9-81ED-4DB2-BD59-A6C34878D82A}">
                    <a16:rowId xmlns:a16="http://schemas.microsoft.com/office/drawing/2014/main" xmlns="" val="10001"/>
                  </a:ext>
                </a:extLst>
              </a:tr>
              <a:tr h="370840">
                <a:tc>
                  <a:txBody>
                    <a:bodyPr/>
                    <a:lstStyle/>
                    <a:p>
                      <a:r>
                        <a:rPr lang="es-VE" sz="1000" dirty="0"/>
                        <a:t>EDUCACIÓN FÍSICA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3</a:t>
                      </a:r>
                    </a:p>
                  </a:txBody>
                  <a:tcPr/>
                </a:tc>
                <a:tc>
                  <a:txBody>
                    <a:bodyPr/>
                    <a:lstStyle/>
                    <a:p>
                      <a:pPr algn="ctr"/>
                      <a:r>
                        <a:rPr lang="es-VE" sz="1000" dirty="0"/>
                        <a:t>3</a:t>
                      </a:r>
                    </a:p>
                  </a:txBody>
                  <a:tcPr/>
                </a:tc>
                <a:tc>
                  <a:txBody>
                    <a:bodyPr/>
                    <a:lstStyle/>
                    <a:p>
                      <a:pPr algn="ctr"/>
                      <a:r>
                        <a:rPr lang="es-VE" sz="1000" dirty="0"/>
                        <a:t>3</a:t>
                      </a:r>
                    </a:p>
                  </a:txBody>
                  <a:tcPr/>
                </a:tc>
                <a:tc>
                  <a:txBody>
                    <a:bodyPr/>
                    <a:lstStyle/>
                    <a:p>
                      <a:pPr algn="ctr"/>
                      <a:r>
                        <a:rPr lang="es-VE" sz="1000" dirty="0"/>
                        <a:t>3</a:t>
                      </a:r>
                    </a:p>
                  </a:txBody>
                  <a:tcPr/>
                </a:tc>
                <a:tc>
                  <a:txBody>
                    <a:bodyPr/>
                    <a:lstStyle/>
                    <a:p>
                      <a:pPr algn="ctr"/>
                      <a:r>
                        <a:rPr lang="es-VE" sz="1000" dirty="0"/>
                        <a:t>3</a:t>
                      </a:r>
                    </a:p>
                  </a:txBody>
                  <a:tcPr/>
                </a:tc>
                <a:extLst>
                  <a:ext uri="{0D108BD9-81ED-4DB2-BD59-A6C34878D82A}">
                    <a16:rowId xmlns:a16="http://schemas.microsoft.com/office/drawing/2014/main" xmlns="" val="10002"/>
                  </a:ext>
                </a:extLst>
              </a:tr>
              <a:tr h="370840">
                <a:tc>
                  <a:txBody>
                    <a:bodyPr/>
                    <a:lstStyle/>
                    <a:p>
                      <a:r>
                        <a:rPr lang="es-VE" sz="1000" dirty="0"/>
                        <a:t>LENGUA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extLst>
                  <a:ext uri="{0D108BD9-81ED-4DB2-BD59-A6C34878D82A}">
                    <a16:rowId xmlns:a16="http://schemas.microsoft.com/office/drawing/2014/main" xmlns="" val="10003"/>
                  </a:ext>
                </a:extLst>
              </a:tr>
              <a:tr h="370840">
                <a:tc>
                  <a:txBody>
                    <a:bodyPr/>
                    <a:lstStyle/>
                    <a:p>
                      <a:r>
                        <a:rPr lang="es-VE" sz="1000" dirty="0"/>
                        <a:t>LENGUA EXTRANJERA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extLst>
                  <a:ext uri="{0D108BD9-81ED-4DB2-BD59-A6C34878D82A}">
                    <a16:rowId xmlns:a16="http://schemas.microsoft.com/office/drawing/2014/main" xmlns="" val="10004"/>
                  </a:ext>
                </a:extLst>
              </a:tr>
              <a:tr h="370840">
                <a:tc>
                  <a:txBody>
                    <a:bodyPr/>
                    <a:lstStyle/>
                    <a:p>
                      <a:r>
                        <a:rPr lang="es-VE" sz="1000" dirty="0"/>
                        <a:t>MATEMÁTICA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tc>
                  <a:txBody>
                    <a:bodyPr/>
                    <a:lstStyle/>
                    <a:p>
                      <a:pPr algn="ctr"/>
                      <a:r>
                        <a:rPr lang="es-VE" sz="1000" dirty="0"/>
                        <a:t>4</a:t>
                      </a:r>
                    </a:p>
                  </a:txBody>
                  <a:tcPr/>
                </a:tc>
                <a:extLst>
                  <a:ext uri="{0D108BD9-81ED-4DB2-BD59-A6C34878D82A}">
                    <a16:rowId xmlns:a16="http://schemas.microsoft.com/office/drawing/2014/main" xmlns="" val="10005"/>
                  </a:ext>
                </a:extLst>
              </a:tr>
              <a:tr h="370840">
                <a:tc>
                  <a:txBody>
                    <a:bodyPr/>
                    <a:lstStyle/>
                    <a:p>
                      <a:r>
                        <a:rPr lang="es-VE" sz="1000" dirty="0"/>
                        <a:t>MEMORIA,TERRITORIO Y CIUDADANÍA</a:t>
                      </a:r>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tc>
                  <a:txBody>
                    <a:bodyPr/>
                    <a:lstStyle/>
                    <a:p>
                      <a:pPr algn="ctr"/>
                      <a:r>
                        <a:rPr lang="es-VE" sz="1000" dirty="0"/>
                        <a:t>6</a:t>
                      </a:r>
                    </a:p>
                  </a:txBody>
                  <a:tcPr/>
                </a:tc>
                <a:extLst>
                  <a:ext uri="{0D108BD9-81ED-4DB2-BD59-A6C34878D82A}">
                    <a16:rowId xmlns:a16="http://schemas.microsoft.com/office/drawing/2014/main" xmlns="" val="10006"/>
                  </a:ext>
                </a:extLst>
              </a:tr>
              <a:tr h="370840">
                <a:tc>
                  <a:txBody>
                    <a:bodyPr/>
                    <a:lstStyle/>
                    <a:p>
                      <a:r>
                        <a:rPr lang="es-VE" sz="1000" dirty="0"/>
                        <a:t>ORIENTACIÓN</a:t>
                      </a:r>
                      <a:r>
                        <a:rPr lang="es-VE" sz="1000" baseline="0" dirty="0"/>
                        <a:t>  Y CONVIVENCIA</a:t>
                      </a:r>
                      <a:endParaRPr lang="es-VE" sz="1000" dirty="0"/>
                    </a:p>
                  </a:txBody>
                  <a:tcPr/>
                </a:tc>
                <a:tc>
                  <a:txBody>
                    <a:bodyPr/>
                    <a:lstStyle/>
                    <a:p>
                      <a:r>
                        <a:rPr lang="es-VE" sz="1000" dirty="0"/>
                        <a:t>ÁREA</a:t>
                      </a:r>
                      <a:r>
                        <a:rPr lang="es-VE" sz="1000" baseline="0" dirty="0"/>
                        <a:t> COMÚN</a:t>
                      </a:r>
                      <a:endParaRPr lang="es-VE" sz="1000" dirty="0"/>
                    </a:p>
                  </a:txBody>
                  <a:tcPr/>
                </a:tc>
                <a:tc>
                  <a:txBody>
                    <a:bodyPr/>
                    <a:lstStyle/>
                    <a:p>
                      <a:pPr algn="ctr"/>
                      <a:r>
                        <a:rPr lang="es-VE" sz="1000" dirty="0"/>
                        <a:t>1</a:t>
                      </a:r>
                    </a:p>
                  </a:txBody>
                  <a:tcPr/>
                </a:tc>
                <a:tc>
                  <a:txBody>
                    <a:bodyPr/>
                    <a:lstStyle/>
                    <a:p>
                      <a:pPr algn="ctr"/>
                      <a:r>
                        <a:rPr lang="es-VE" sz="1000" dirty="0"/>
                        <a:t>1</a:t>
                      </a:r>
                    </a:p>
                  </a:txBody>
                  <a:tcPr/>
                </a:tc>
                <a:tc>
                  <a:txBody>
                    <a:bodyPr/>
                    <a:lstStyle/>
                    <a:p>
                      <a:pPr algn="ctr"/>
                      <a:r>
                        <a:rPr lang="es-VE" sz="1000" dirty="0"/>
                        <a:t>1</a:t>
                      </a:r>
                    </a:p>
                  </a:txBody>
                  <a:tcPr/>
                </a:tc>
                <a:tc>
                  <a:txBody>
                    <a:bodyPr/>
                    <a:lstStyle/>
                    <a:p>
                      <a:pPr algn="ctr"/>
                      <a:r>
                        <a:rPr lang="es-VE" sz="1000" dirty="0"/>
                        <a:t>1</a:t>
                      </a:r>
                    </a:p>
                  </a:txBody>
                  <a:tcPr/>
                </a:tc>
                <a:tc>
                  <a:txBody>
                    <a:bodyPr/>
                    <a:lstStyle/>
                    <a:p>
                      <a:pPr algn="ctr"/>
                      <a:r>
                        <a:rPr lang="es-VE" sz="1000" dirty="0"/>
                        <a:t>1</a:t>
                      </a:r>
                    </a:p>
                  </a:txBody>
                  <a:tcPr/>
                </a:tc>
                <a:extLst>
                  <a:ext uri="{0D108BD9-81ED-4DB2-BD59-A6C34878D82A}">
                    <a16:rowId xmlns:a16="http://schemas.microsoft.com/office/drawing/2014/main" xmlns="" val="10007"/>
                  </a:ext>
                </a:extLst>
              </a:tr>
              <a:tr h="370840">
                <a:tc>
                  <a:txBody>
                    <a:bodyPr/>
                    <a:lstStyle/>
                    <a:p>
                      <a:r>
                        <a:rPr lang="es-VE" sz="1000" dirty="0"/>
                        <a:t>ARTE Y PATRIMONIO</a:t>
                      </a:r>
                    </a:p>
                  </a:txBody>
                  <a:tcPr/>
                </a:tc>
                <a:tc>
                  <a:txBody>
                    <a:bodyPr/>
                    <a:lstStyle/>
                    <a:p>
                      <a:r>
                        <a:rPr lang="es-VE" sz="1000" dirty="0"/>
                        <a:t>ÁREA COMÚN</a:t>
                      </a:r>
                    </a:p>
                    <a:p>
                      <a:r>
                        <a:rPr lang="es-VE" sz="1000" dirty="0"/>
                        <a:t>GRUPO ESTABLE</a:t>
                      </a:r>
                    </a:p>
                  </a:txBody>
                  <a:tcPr/>
                </a:tc>
                <a:tc>
                  <a:txBody>
                    <a:bodyPr/>
                    <a:lstStyle/>
                    <a:p>
                      <a:pPr algn="ctr"/>
                      <a:r>
                        <a:rPr lang="es-VE" sz="1000" dirty="0"/>
                        <a:t>2</a:t>
                      </a:r>
                    </a:p>
                  </a:txBody>
                  <a:tcPr/>
                </a:tc>
                <a:tc>
                  <a:txBody>
                    <a:bodyPr/>
                    <a:lstStyle/>
                    <a:p>
                      <a:pPr algn="ctr"/>
                      <a:r>
                        <a:rPr lang="es-VE" sz="1000" dirty="0"/>
                        <a:t>2</a:t>
                      </a:r>
                    </a:p>
                  </a:txBody>
                  <a:tcPr/>
                </a:tc>
                <a:tc>
                  <a:txBody>
                    <a:bodyPr/>
                    <a:lstStyle/>
                    <a:p>
                      <a:pPr algn="ctr"/>
                      <a:endParaRPr lang="es-VE" sz="1000" dirty="0"/>
                    </a:p>
                  </a:txBody>
                  <a:tcPr/>
                </a:tc>
                <a:tc>
                  <a:txBody>
                    <a:bodyPr/>
                    <a:lstStyle/>
                    <a:p>
                      <a:pPr algn="ctr"/>
                      <a:endParaRPr lang="es-VE" sz="1000" dirty="0"/>
                    </a:p>
                  </a:txBody>
                  <a:tcPr/>
                </a:tc>
                <a:tc>
                  <a:txBody>
                    <a:bodyPr/>
                    <a:lstStyle/>
                    <a:p>
                      <a:pPr algn="ctr"/>
                      <a:endParaRPr lang="es-VE" sz="1000" dirty="0"/>
                    </a:p>
                  </a:txBody>
                  <a:tcPr/>
                </a:tc>
                <a:extLst>
                  <a:ext uri="{0D108BD9-81ED-4DB2-BD59-A6C34878D82A}">
                    <a16:rowId xmlns:a16="http://schemas.microsoft.com/office/drawing/2014/main" xmlns="" val="10008"/>
                  </a:ext>
                </a:extLst>
              </a:tr>
              <a:tr h="370840">
                <a:tc>
                  <a:txBody>
                    <a:bodyPr/>
                    <a:lstStyle/>
                    <a:p>
                      <a:r>
                        <a:rPr lang="es-VE" sz="1000" dirty="0"/>
                        <a:t>PRODUCCIÓN DE BIENES Y SERVICIOS</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s-VE" sz="1000" dirty="0"/>
                        <a:t>GRUPO ESTABLE</a:t>
                      </a:r>
                    </a:p>
                    <a:p>
                      <a:endParaRPr lang="es-VE" sz="1000" dirty="0"/>
                    </a:p>
                  </a:txBody>
                  <a:tcPr/>
                </a:tc>
                <a:tc>
                  <a:txBody>
                    <a:bodyPr/>
                    <a:lstStyle/>
                    <a:p>
                      <a:pPr algn="ctr"/>
                      <a:r>
                        <a:rPr lang="es-VE" sz="1000" dirty="0"/>
                        <a:t>4</a:t>
                      </a:r>
                      <a:endParaRPr lang="es-VE" sz="1000" b="1" dirty="0"/>
                    </a:p>
                  </a:txBody>
                  <a:tcPr/>
                </a:tc>
                <a:tc>
                  <a:txBody>
                    <a:bodyPr/>
                    <a:lstStyle/>
                    <a:p>
                      <a:pPr algn="ctr"/>
                      <a:r>
                        <a:rPr lang="es-VE" sz="1000" dirty="0"/>
                        <a:t>4</a:t>
                      </a:r>
                      <a:endParaRPr lang="es-VE" sz="1000" b="1" dirty="0"/>
                    </a:p>
                  </a:txBody>
                  <a:tcPr/>
                </a:tc>
                <a:tc>
                  <a:txBody>
                    <a:bodyPr/>
                    <a:lstStyle/>
                    <a:p>
                      <a:pPr algn="ctr"/>
                      <a:r>
                        <a:rPr lang="es-VE" sz="1000" dirty="0"/>
                        <a:t>4</a:t>
                      </a:r>
                      <a:endParaRPr lang="es-VE" sz="1000" b="1" dirty="0"/>
                    </a:p>
                  </a:txBody>
                  <a:tcPr/>
                </a:tc>
                <a:tc>
                  <a:txBody>
                    <a:bodyPr/>
                    <a:lstStyle/>
                    <a:p>
                      <a:pPr algn="ctr"/>
                      <a:r>
                        <a:rPr lang="es-VE" sz="1000" dirty="0"/>
                        <a:t>4</a:t>
                      </a:r>
                      <a:endParaRPr lang="es-VE" sz="1000" b="1" dirty="0"/>
                    </a:p>
                  </a:txBody>
                  <a:tcPr/>
                </a:tc>
                <a:tc>
                  <a:txBody>
                    <a:bodyPr/>
                    <a:lstStyle/>
                    <a:p>
                      <a:pPr algn="ctr"/>
                      <a:r>
                        <a:rPr lang="es-VE" sz="1000" dirty="0"/>
                        <a:t>4</a:t>
                      </a:r>
                      <a:endParaRPr lang="es-VE" sz="1000" b="1" dirty="0"/>
                    </a:p>
                  </a:txBody>
                  <a:tcPr/>
                </a:tc>
                <a:extLst>
                  <a:ext uri="{0D108BD9-81ED-4DB2-BD59-A6C34878D82A}">
                    <a16:rowId xmlns:a16="http://schemas.microsoft.com/office/drawing/2014/main" xmlns="" val="10009"/>
                  </a:ext>
                </a:extLst>
              </a:tr>
              <a:tr h="370840">
                <a:tc>
                  <a:txBody>
                    <a:bodyPr/>
                    <a:lstStyle/>
                    <a:p>
                      <a:r>
                        <a:rPr lang="es-VE" sz="1000" dirty="0"/>
                        <a:t>ACTIVIDAD FÍSICA,  DEPORTE Y RECREACIÓN</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s-VE" sz="1000" dirty="0"/>
                        <a:t>GRUPO ESTABLE</a:t>
                      </a:r>
                    </a:p>
                    <a:p>
                      <a:endParaRPr lang="es-VE" sz="1000"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extLst>
                  <a:ext uri="{0D108BD9-81ED-4DB2-BD59-A6C34878D82A}">
                    <a16:rowId xmlns:a16="http://schemas.microsoft.com/office/drawing/2014/main" xmlns="" val="10010"/>
                  </a:ext>
                </a:extLst>
              </a:tr>
              <a:tr h="370840">
                <a:tc>
                  <a:txBody>
                    <a:bodyPr/>
                    <a:lstStyle/>
                    <a:p>
                      <a:r>
                        <a:rPr lang="es-VE" sz="1000" dirty="0"/>
                        <a:t>ACCIÓN CIENTÍFICA, SOCIAL Y COMUNITARIA</a:t>
                      </a:r>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s-VE" sz="1000" dirty="0"/>
                        <a:t>GRUPO ESTABLE</a:t>
                      </a:r>
                    </a:p>
                    <a:p>
                      <a:endParaRPr lang="es-VE" sz="1000"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tc>
                  <a:txBody>
                    <a:bodyPr/>
                    <a:lstStyle/>
                    <a:p>
                      <a:pPr algn="ctr"/>
                      <a:r>
                        <a:rPr lang="es-VE" sz="1000" dirty="0"/>
                        <a:t>“</a:t>
                      </a:r>
                      <a:endParaRPr lang="es-VE" sz="1000" b="1" dirty="0"/>
                    </a:p>
                  </a:txBody>
                  <a:tcPr/>
                </a:tc>
                <a:extLst>
                  <a:ext uri="{0D108BD9-81ED-4DB2-BD59-A6C34878D82A}">
                    <a16:rowId xmlns:a16="http://schemas.microsoft.com/office/drawing/2014/main" xmlns="" val="10011"/>
                  </a:ext>
                </a:extLst>
              </a:tr>
              <a:tr h="370840">
                <a:tc>
                  <a:txBody>
                    <a:bodyPr/>
                    <a:lstStyle/>
                    <a:p>
                      <a:r>
                        <a:rPr lang="es-VE" sz="1000" dirty="0"/>
                        <a:t>TOTAL HORAS SEMANALES XESTUDIANTE</a:t>
                      </a:r>
                    </a:p>
                  </a:txBody>
                  <a:tcPr/>
                </a:tc>
                <a:tc>
                  <a:txBody>
                    <a:bodyPr/>
                    <a:lstStyle/>
                    <a:p>
                      <a:endParaRPr lang="es-VE" sz="1000" dirty="0"/>
                    </a:p>
                  </a:txBody>
                  <a:tcPr/>
                </a:tc>
                <a:tc>
                  <a:txBody>
                    <a:bodyPr/>
                    <a:lstStyle/>
                    <a:p>
                      <a:pPr algn="ctr"/>
                      <a:r>
                        <a:rPr lang="es-VE" sz="1000" dirty="0"/>
                        <a:t>34</a:t>
                      </a:r>
                      <a:endParaRPr lang="es-VE" sz="1000" b="1" dirty="0"/>
                    </a:p>
                  </a:txBody>
                  <a:tcPr/>
                </a:tc>
                <a:tc>
                  <a:txBody>
                    <a:bodyPr/>
                    <a:lstStyle/>
                    <a:p>
                      <a:pPr algn="ctr"/>
                      <a:r>
                        <a:rPr lang="es-VE" sz="1000" dirty="0"/>
                        <a:t>34</a:t>
                      </a:r>
                      <a:endParaRPr lang="es-VE" sz="1000" b="1" dirty="0"/>
                    </a:p>
                  </a:txBody>
                  <a:tcPr/>
                </a:tc>
                <a:tc>
                  <a:txBody>
                    <a:bodyPr/>
                    <a:lstStyle/>
                    <a:p>
                      <a:pPr algn="ctr"/>
                      <a:r>
                        <a:rPr lang="es-VE" sz="1000" dirty="0"/>
                        <a:t>34</a:t>
                      </a:r>
                      <a:endParaRPr lang="es-VE" sz="1000" b="1" dirty="0"/>
                    </a:p>
                  </a:txBody>
                  <a:tcPr/>
                </a:tc>
                <a:tc>
                  <a:txBody>
                    <a:bodyPr/>
                    <a:lstStyle/>
                    <a:p>
                      <a:pPr algn="ctr"/>
                      <a:r>
                        <a:rPr lang="es-VE" sz="1000" dirty="0"/>
                        <a:t>34</a:t>
                      </a:r>
                      <a:endParaRPr lang="es-VE" sz="1000" b="1" dirty="0"/>
                    </a:p>
                  </a:txBody>
                  <a:tcPr/>
                </a:tc>
                <a:tc>
                  <a:txBody>
                    <a:bodyPr/>
                    <a:lstStyle/>
                    <a:p>
                      <a:pPr algn="ctr"/>
                      <a:r>
                        <a:rPr lang="es-VE" sz="1000" dirty="0"/>
                        <a:t>34</a:t>
                      </a:r>
                      <a:endParaRPr lang="es-VE" sz="1000" b="1" dirty="0"/>
                    </a:p>
                  </a:txBody>
                  <a:tcPr/>
                </a:tc>
                <a:extLst>
                  <a:ext uri="{0D108BD9-81ED-4DB2-BD59-A6C34878D82A}">
                    <a16:rowId xmlns:a16="http://schemas.microsoft.com/office/drawing/2014/main" xmlns="" val="10012"/>
                  </a:ext>
                </a:extLst>
              </a:tr>
            </a:tbl>
          </a:graphicData>
        </a:graphic>
      </p:graphicFrame>
      <p:pic>
        <p:nvPicPr>
          <p:cNvPr id="5"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6"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1000109"/>
            <a:ext cx="8572528" cy="5539978"/>
          </a:xfrm>
          <a:prstGeom prst="rect">
            <a:avLst/>
          </a:prstGeom>
        </p:spPr>
        <p:txBody>
          <a:bodyPr wrap="square">
            <a:spAutoFit/>
          </a:bodyPr>
          <a:lstStyle/>
          <a:p>
            <a:pPr algn="just"/>
            <a:endParaRPr lang="es-VE" dirty="0"/>
          </a:p>
          <a:p>
            <a:pPr algn="just"/>
            <a:r>
              <a:rPr lang="es-VE" sz="1600" b="1" dirty="0"/>
              <a:t>Jornada de Turno Integral: </a:t>
            </a:r>
            <a:r>
              <a:rPr lang="es-VE" sz="1600" dirty="0"/>
              <a:t>Jornada escolar de 44 horas semanales por estudiante, con horario integral de 7:00 am a 4:30 pm de atención integral. SON ATENDIDOS TODOS LOS ESTUDIANTES Y TODAS LAS ESTUDIANTES DE MANERA SIMULTÁNEA DURANTE TODA LA JORNADA DIARIA. El número de aulas disponibles es igual o mayor al número de secciones. </a:t>
            </a:r>
          </a:p>
          <a:p>
            <a:pPr algn="just"/>
            <a:endParaRPr lang="es-VE" sz="1600" dirty="0"/>
          </a:p>
          <a:p>
            <a:pPr algn="just"/>
            <a:r>
              <a:rPr lang="es-VE" sz="1600" b="1" dirty="0"/>
              <a:t>Turno Alterno: </a:t>
            </a:r>
            <a:r>
              <a:rPr lang="es-VE" sz="1600" dirty="0"/>
              <a:t>Comprende una jornada escolar de 44 horas semanales por estudiante. El número de aulas disponibles es menor al número de secciones, por lo que, AUNQUE ES UNA SOLA MATRÍCULA, DEBEN ALTERNARSE LOS HORARIOS POR SECCIÓN PARA PODER DISPONER DE LOS ESPACIOS. No se deben separar grupos (por ejemplo, no separar de 1° a 3° en la mañana y 4° y 5° en la tarde), sino que deben poder interaccionar y encontrarse todos los estudiantes y todas las estudiantes desde 1° hasta 5° años. </a:t>
            </a:r>
          </a:p>
          <a:p>
            <a:pPr algn="just"/>
            <a:endParaRPr lang="es-VE" sz="1600" dirty="0"/>
          </a:p>
          <a:p>
            <a:pPr algn="just"/>
            <a:r>
              <a:rPr lang="es-VE" sz="1600" b="1" dirty="0"/>
              <a:t>Medio Turno: </a:t>
            </a:r>
            <a:r>
              <a:rPr lang="es-VE" sz="1600" dirty="0"/>
              <a:t>Comprende una jornada escolar de 30 horas semanales por estudiante, con horario de 7:00 am a 12:05 pm para el turno de la mañana y de 12:30 pm a 5:35pm para el turno de la tarde. Cada turno tiene 6 horas diarias para la atención integral. ESTA ALTERNATIVA ES SOLO PARA AQUELLAS INSTITUCIONES EDUCATIVAS QUE COMPARTEN LA INFRAESTRUCTURA CON OTRA INSTITUCIÓN O QUE, DEBIDO A LA ALTA MATRÍCULA (con respecto al número de salones), DEBEN ORGANIZAR DOS GRUPOS SEPARADOS DE MATRÍCULA (UN GRUPO EN LA MAÑANA Y UN GRUPO EN LA TARDE).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76" y="357166"/>
            <a:ext cx="8572528" cy="6417141"/>
          </a:xfrm>
          <a:prstGeom prst="rect">
            <a:avLst/>
          </a:prstGeom>
        </p:spPr>
        <p:txBody>
          <a:bodyPr wrap="square">
            <a:spAutoFit/>
          </a:bodyPr>
          <a:lstStyle/>
          <a:p>
            <a:pPr algn="just"/>
            <a:endParaRPr lang="es-VE" dirty="0"/>
          </a:p>
          <a:p>
            <a:pPr algn="just"/>
            <a:r>
              <a:rPr lang="es-VE" b="1" dirty="0"/>
              <a:t>                                           Orientación y Convivencia: </a:t>
            </a:r>
          </a:p>
          <a:p>
            <a:pPr algn="just"/>
            <a:r>
              <a:rPr lang="es-VE" sz="1500" dirty="0"/>
              <a:t>El área de formación Orientación y Convivencia será asumida por un profesor o una profesora guía, responsable del acompañamiento integral de las y los estudiantes de la sección que le corresponda; debiendo velar por el desempeño de éstos y éstas, en todas las áreas de formación y, especialmente por su participación en los Grupos Estables.</a:t>
            </a:r>
          </a:p>
          <a:p>
            <a:pPr algn="just"/>
            <a:endParaRPr lang="es-VE" sz="1500" dirty="0"/>
          </a:p>
          <a:p>
            <a:pPr algn="just"/>
            <a:r>
              <a:rPr lang="es-VE" sz="1500" dirty="0"/>
              <a:t> Además, activa las vocerías estudiantiles, la atención a las familias y la vinculación con la comunidad, promueve la articulación con el resto de los y las docentes de su área de formación y también con docentes de las otras áreas, para fomentar acciones de planificación de manera integrada e integral. </a:t>
            </a:r>
          </a:p>
          <a:p>
            <a:pPr algn="just"/>
            <a:endParaRPr lang="es-VE" sz="1500" dirty="0"/>
          </a:p>
          <a:p>
            <a:pPr algn="just"/>
            <a:r>
              <a:rPr lang="es-VE" sz="1500" dirty="0"/>
              <a:t>Las familias deben cuidar y proteger a sus hijos y sus hijas, pero eso no quiere decir que en el liceo no se haga. LOS LICEOS SÍ DEBEN CUIDAR Y PROTEGER A LOS Y LAS ESTUDIANTES, VELAR POR SU SALUD, SU RESGUARDO, y cada docente de orientación y convivencia debe estar comprometido con el cuidado y protección de sus estudiantes corresponsablemente con el resto del personal de la institución. </a:t>
            </a:r>
          </a:p>
          <a:p>
            <a:pPr algn="just"/>
            <a:endParaRPr lang="es-VE" sz="1500" dirty="0"/>
          </a:p>
          <a:p>
            <a:pPr algn="just"/>
            <a:r>
              <a:rPr lang="es-VE" sz="1500" dirty="0"/>
              <a:t>Cada año de estudio y sección en que está distribuida la matrícula del plantel, contará con un o una docente del área de Orientación y Convivencia –el docente guía-. Esta información debe ser del conocimiento de todas y todos por lo que debe publicarse en sitio visible del Liceo. </a:t>
            </a:r>
          </a:p>
          <a:p>
            <a:pPr algn="just"/>
            <a:endParaRPr lang="es-VE" sz="1500" dirty="0"/>
          </a:p>
          <a:p>
            <a:pPr algn="just"/>
            <a:r>
              <a:rPr lang="es-VE" sz="1500" dirty="0"/>
              <a:t>El equipo directivo del plantel o centro educativo atenderá, al menos una sección, en el área de su formación, o en Orientación y Convivencia o un Grupo Estable, en cuyo caso tendrá una dedicación entre 48 a 50 horas académicas, ya se trate de planteles con jornadas de turno integral o planteles con jornadas de turnos alternos (mañanas y tardes); condición que se irá atendiendo progresivamente.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928670"/>
            <a:ext cx="8501090" cy="4939814"/>
          </a:xfrm>
          <a:prstGeom prst="rect">
            <a:avLst/>
          </a:prstGeom>
        </p:spPr>
        <p:txBody>
          <a:bodyPr wrap="square">
            <a:spAutoFit/>
          </a:bodyPr>
          <a:lstStyle/>
          <a:p>
            <a:pPr algn="just"/>
            <a:r>
              <a:rPr lang="es-VE" sz="1500" b="1" dirty="0"/>
              <a:t>                                       Grupos Estables:</a:t>
            </a:r>
          </a:p>
          <a:p>
            <a:pPr algn="just"/>
            <a:r>
              <a:rPr lang="es-VE" sz="1500" b="1" dirty="0"/>
              <a:t> </a:t>
            </a:r>
          </a:p>
          <a:p>
            <a:pPr algn="just"/>
            <a:r>
              <a:rPr lang="es-VE" sz="1500" dirty="0"/>
              <a:t>Las áreas donde se constituyen grupos estables son: </a:t>
            </a:r>
          </a:p>
          <a:p>
            <a:pPr algn="just"/>
            <a:endParaRPr lang="es-VE" sz="1500" dirty="0"/>
          </a:p>
          <a:p>
            <a:pPr algn="just"/>
            <a:r>
              <a:rPr lang="es-VE" sz="1500" b="1" dirty="0"/>
              <a:t>1. Arte y Patrimonio:</a:t>
            </a:r>
            <a:r>
              <a:rPr lang="es-VE" sz="1500" dirty="0"/>
              <a:t> Grupos estables tales como en danza, clases de canto, teatro, ejecución de instrumentos musicales, dibujo, pintura, artes plásticas, estudiantinas, orfeones, poesía y cuentacuentos, orfebrería, cerámica, entre otros</a:t>
            </a:r>
            <a:r>
              <a:rPr lang="es-VE" sz="1500" b="1" dirty="0"/>
              <a:t>. </a:t>
            </a:r>
          </a:p>
          <a:p>
            <a:pPr algn="just"/>
            <a:endParaRPr lang="es-VE" sz="1500" dirty="0"/>
          </a:p>
          <a:p>
            <a:pPr algn="just"/>
            <a:r>
              <a:rPr lang="es-VE" sz="1500" b="1" dirty="0"/>
              <a:t>2. Participación en Producción de Bienes y Servicios: </a:t>
            </a:r>
            <a:r>
              <a:rPr lang="es-VE" sz="1500" dirty="0"/>
              <a:t>Grupos estables tales como en Tecnología popular, contabilidad, herrería, carpintería, plomería, albañilería, informática, jardinería, gastronomía y preservación de los alimentos, sembrando alimentos (agroecología); elaboración de productos y limpieza, fertilizantes, corte y costura, entre otros. </a:t>
            </a:r>
          </a:p>
          <a:p>
            <a:pPr algn="just"/>
            <a:endParaRPr lang="es-VE" sz="1500" dirty="0"/>
          </a:p>
          <a:p>
            <a:pPr algn="just"/>
            <a:r>
              <a:rPr lang="es-VE" sz="1500" b="1" dirty="0"/>
              <a:t>3. Acción Científica Social y Comunitaria:</a:t>
            </a:r>
            <a:r>
              <a:rPr lang="es-VE" sz="1500" dirty="0"/>
              <a:t> Grupos estables tales como brigadas integrales comunitarias, ambientalistas, primeros auxilios, grupos de solidaridad en casas de abuelos y abuelas, rescate, defensa y protección integral, aprendiendo otro idioma, turismo, sociedad bolivariana, centros de ciencia, entre otros</a:t>
            </a:r>
            <a:r>
              <a:rPr lang="es-VE" sz="1500" b="1" dirty="0"/>
              <a:t>. </a:t>
            </a:r>
          </a:p>
          <a:p>
            <a:pPr algn="just"/>
            <a:endParaRPr lang="es-VE" sz="1500" dirty="0"/>
          </a:p>
          <a:p>
            <a:pPr algn="just"/>
            <a:r>
              <a:rPr lang="es-VE" sz="1500" b="1" dirty="0"/>
              <a:t>4. Actividad Física Deporte y Recreación:</a:t>
            </a:r>
            <a:r>
              <a:rPr lang="es-VE" sz="1500" dirty="0"/>
              <a:t> Grupos estables tales como en futbolito, taekwondo, gimnasia, baloncesto voleibol, béisbol, softbol, fútbol, juegos de integración grupal, ajedrez, atletismo, pesca artesanal, juegos tradicionales, entre otros.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1438" y="928670"/>
            <a:ext cx="8929718" cy="5493812"/>
          </a:xfrm>
          <a:prstGeom prst="rect">
            <a:avLst/>
          </a:prstGeom>
        </p:spPr>
        <p:txBody>
          <a:bodyPr wrap="square">
            <a:spAutoFit/>
          </a:bodyPr>
          <a:lstStyle/>
          <a:p>
            <a:pPr algn="just"/>
            <a:endParaRPr lang="es-VE" dirty="0"/>
          </a:p>
          <a:p>
            <a:pPr algn="just"/>
            <a:r>
              <a:rPr lang="es-VE" sz="1500" b="1" dirty="0"/>
              <a:t>La incorporación y participación activa en un grupo estable supone: </a:t>
            </a:r>
          </a:p>
          <a:p>
            <a:pPr algn="just"/>
            <a:endParaRPr lang="es-VE" sz="1500" b="1" dirty="0"/>
          </a:p>
          <a:p>
            <a:pPr algn="just"/>
            <a:r>
              <a:rPr lang="es-VE" sz="1500" dirty="0"/>
              <a:t>Un proceso donde el aprender esté vinculado de manera directa al hacer individual y a la construcción colectiva, </a:t>
            </a:r>
            <a:r>
              <a:rPr lang="es-VE" sz="1500" b="1" dirty="0"/>
              <a:t>ocupar las manos, ocupar la mente, ocupar el corazón y convivir; </a:t>
            </a:r>
            <a:r>
              <a:rPr lang="es-VE" sz="1500" dirty="0"/>
              <a:t>desde el respeto y el reconocimiento a la diversidad y a la diferencia; desde la solidaridad, el trabajo cooperativo, el apoyo mutuo, la complementariedad, la colaboración y la aceptación mutua; superar el individualismo, la intolerancia, la competencia. Favoreciendo siempre espacios de compartir, de encontrarse, de intercambiar y de aprender conviviendo. </a:t>
            </a:r>
          </a:p>
          <a:p>
            <a:pPr algn="just"/>
            <a:endParaRPr lang="es-VE" sz="1500" dirty="0"/>
          </a:p>
          <a:p>
            <a:pPr algn="just"/>
            <a:r>
              <a:rPr lang="es-VE" sz="1500" dirty="0"/>
              <a:t>Permanencia durante todo el año escolar y una oportunidad para el disfrute y el trabajo colectivo que redunda en la formación integral de las y los estudiantes, en el reconocimiento de su ser; y destaca valores de identidad patria, amor, convivencia, respeto, bien común, convivencia y solidaridad. </a:t>
            </a:r>
          </a:p>
          <a:p>
            <a:pPr algn="just"/>
            <a:endParaRPr lang="es-VE" sz="1500" dirty="0"/>
          </a:p>
          <a:p>
            <a:pPr algn="just"/>
            <a:r>
              <a:rPr lang="es-VE" sz="1500" dirty="0"/>
              <a:t>Apoyarse en las capacidades de otras escuelas y liceos del circuito educativo, de la comunidad, los maestros pueblos, las bases de misiones y de otras instituciones como alcaldías, gobernación y ministerios. </a:t>
            </a:r>
          </a:p>
          <a:p>
            <a:pPr algn="just"/>
            <a:endParaRPr lang="es-VE" sz="1500" dirty="0"/>
          </a:p>
          <a:p>
            <a:pPr algn="just"/>
            <a:r>
              <a:rPr lang="es-VE" sz="1500" dirty="0"/>
              <a:t>Que cada estudiante de la institución se incorpora al grupo estable de su interés y cada docente planifica junto a sus estudiantes las actividades a desarrollar, ajustadas a la Ley Orgánica de Educación y también a lo interesante y útil para la sociedad del conocimiento teórico-práctico que genera. </a:t>
            </a:r>
          </a:p>
          <a:p>
            <a:pPr algn="just"/>
            <a:r>
              <a:rPr lang="es-VE" dirty="0"/>
              <a:t>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ustomShape 1"/>
          <p:cNvSpPr>
            <a:spLocks noChangeArrowheads="1"/>
          </p:cNvSpPr>
          <p:nvPr/>
        </p:nvSpPr>
        <p:spPr bwMode="auto">
          <a:xfrm>
            <a:off x="2482850" y="115888"/>
            <a:ext cx="6624638" cy="242887"/>
          </a:xfrm>
          <a:prstGeom prst="rect">
            <a:avLst/>
          </a:prstGeom>
          <a:noFill/>
          <a:ln w="9525">
            <a:noFill/>
            <a:miter lim="800000"/>
            <a:headEnd/>
            <a:tailEnd/>
          </a:ln>
        </p:spPr>
        <p:txBody>
          <a:bodyPr lIns="90000" tIns="45000" rIns="90000" bIns="45000"/>
          <a:lstStyle/>
          <a:p>
            <a:pPr algn="r"/>
            <a:endParaRPr lang="es-VE"/>
          </a:p>
        </p:txBody>
      </p:sp>
      <p:sp>
        <p:nvSpPr>
          <p:cNvPr id="45059" name="Line 2"/>
          <p:cNvSpPr>
            <a:spLocks noChangeShapeType="1"/>
          </p:cNvSpPr>
          <p:nvPr/>
        </p:nvSpPr>
        <p:spPr bwMode="auto">
          <a:xfrm>
            <a:off x="1619250" y="404813"/>
            <a:ext cx="7489825" cy="0"/>
          </a:xfrm>
          <a:prstGeom prst="line">
            <a:avLst/>
          </a:prstGeom>
          <a:noFill/>
          <a:ln w="25560">
            <a:solidFill>
              <a:srgbClr val="000000"/>
            </a:solidFill>
            <a:round/>
            <a:headEnd/>
            <a:tailEnd/>
          </a:ln>
        </p:spPr>
        <p:txBody>
          <a:bodyPr/>
          <a:lstStyle/>
          <a:p>
            <a:endParaRPr lang="es-VE"/>
          </a:p>
        </p:txBody>
      </p:sp>
      <p:pic>
        <p:nvPicPr>
          <p:cNvPr id="45060" name="Picture 3"/>
          <p:cNvPicPr>
            <a:picLocks noChangeAspect="1" noChangeArrowheads="1"/>
          </p:cNvPicPr>
          <p:nvPr/>
        </p:nvPicPr>
        <p:blipFill>
          <a:blip r:embed="rId2" cstate="print"/>
          <a:srcRect/>
          <a:stretch>
            <a:fillRect/>
          </a:stretch>
        </p:blipFill>
        <p:spPr bwMode="auto">
          <a:xfrm>
            <a:off x="107950" y="44450"/>
            <a:ext cx="1079500" cy="360363"/>
          </a:xfrm>
          <a:prstGeom prst="rect">
            <a:avLst/>
          </a:prstGeom>
          <a:noFill/>
          <a:ln w="9525">
            <a:noFill/>
            <a:miter lim="800000"/>
            <a:headEnd/>
            <a:tailEnd/>
          </a:ln>
        </p:spPr>
      </p:pic>
      <p:sp>
        <p:nvSpPr>
          <p:cNvPr id="45061" name="CustomShape 3"/>
          <p:cNvSpPr>
            <a:spLocks noChangeArrowheads="1"/>
          </p:cNvSpPr>
          <p:nvPr/>
        </p:nvSpPr>
        <p:spPr bwMode="auto">
          <a:xfrm>
            <a:off x="357158" y="428604"/>
            <a:ext cx="7962926" cy="503238"/>
          </a:xfrm>
          <a:prstGeom prst="roundRect">
            <a:avLst>
              <a:gd name="adj" fmla="val 16667"/>
            </a:avLst>
          </a:prstGeom>
          <a:solidFill>
            <a:srgbClr val="29A2A2"/>
          </a:solidFill>
          <a:ln w="25560">
            <a:noFill/>
            <a:round/>
            <a:headEnd/>
            <a:tailEnd/>
          </a:ln>
        </p:spPr>
        <p:txBody>
          <a:bodyPr lIns="90000" tIns="45000" rIns="90000" bIns="45000" anchor="ctr"/>
          <a:lstStyle/>
          <a:p>
            <a:pPr algn="ctr"/>
            <a:r>
              <a:rPr lang="es-VE" sz="1600" b="1" dirty="0">
                <a:solidFill>
                  <a:srgbClr val="000000"/>
                </a:solidFill>
              </a:rPr>
              <a:t>REFLEXIONES ACERCA DE  LOS  MODELOS EDUCATIVOS</a:t>
            </a:r>
          </a:p>
          <a:p>
            <a:pPr algn="ctr"/>
            <a:r>
              <a:rPr lang="es-VE" sz="1600" b="1" dirty="0">
                <a:solidFill>
                  <a:srgbClr val="000000"/>
                </a:solidFill>
              </a:rPr>
              <a:t>( PRINCIPIOS, ENFOQUES , LÓGICAS Y MÉTODOS</a:t>
            </a:r>
            <a:endParaRPr lang="es-VE" dirty="0"/>
          </a:p>
        </p:txBody>
      </p:sp>
      <p:sp>
        <p:nvSpPr>
          <p:cNvPr id="271" name="CustomShape 4"/>
          <p:cNvSpPr>
            <a:spLocks noChangeArrowheads="1"/>
          </p:cNvSpPr>
          <p:nvPr/>
        </p:nvSpPr>
        <p:spPr bwMode="auto">
          <a:xfrm>
            <a:off x="285720" y="1000108"/>
            <a:ext cx="4143404" cy="5195887"/>
          </a:xfrm>
          <a:prstGeom prst="rect">
            <a:avLst/>
          </a:prstGeom>
          <a:noFill/>
          <a:ln w="9525">
            <a:noFill/>
            <a:miter lim="800000"/>
            <a:headEnd/>
            <a:tailEnd/>
          </a:ln>
        </p:spPr>
        <p:txBody>
          <a:bodyPr lIns="90000" tIns="45000" rIns="90000" bIns="45000"/>
          <a:lstStyle/>
          <a:p>
            <a:pPr algn="ctr"/>
            <a:r>
              <a:rPr lang="es-VE" sz="1600" b="1" i="1" u="sng" dirty="0">
                <a:solidFill>
                  <a:srgbClr val="000000"/>
                </a:solidFill>
              </a:rPr>
              <a:t>REFORMA </a:t>
            </a:r>
          </a:p>
          <a:p>
            <a:pPr algn="just"/>
            <a:endParaRPr lang="es-VE" sz="1600" dirty="0">
              <a:solidFill>
                <a:srgbClr val="000000"/>
              </a:solidFill>
            </a:endParaRPr>
          </a:p>
          <a:p>
            <a:pPr algn="just">
              <a:buFont typeface="Wingdings" pitchFamily="2" charset="2"/>
              <a:buChar char="ü"/>
            </a:pPr>
            <a:r>
              <a:rPr lang="es-VE" sz="1600" dirty="0">
                <a:solidFill>
                  <a:srgbClr val="000000"/>
                </a:solidFill>
              </a:rPr>
              <a:t> Sistema de pensamiento simple,  no permite innovar, poco flexible. Disciplinar.</a:t>
            </a:r>
          </a:p>
          <a:p>
            <a:pPr algn="just">
              <a:buFont typeface="Wingdings" pitchFamily="2" charset="2"/>
              <a:buChar char="ü"/>
            </a:pPr>
            <a:r>
              <a:rPr lang="es-VE" sz="1600" dirty="0">
                <a:solidFill>
                  <a:srgbClr val="000000"/>
                </a:solidFill>
              </a:rPr>
              <a:t> Estructura organizativa jerárquica vertical, discrecional y burocratizada.</a:t>
            </a:r>
          </a:p>
          <a:p>
            <a:pPr algn="just">
              <a:buFont typeface="Wingdings" pitchFamily="2" charset="2"/>
              <a:buChar char="ü"/>
            </a:pPr>
            <a:r>
              <a:rPr lang="es-VE" sz="1600" dirty="0">
                <a:solidFill>
                  <a:srgbClr val="000000"/>
                </a:solidFill>
              </a:rPr>
              <a:t>Supervisión punitiva.</a:t>
            </a:r>
          </a:p>
          <a:p>
            <a:pPr algn="just">
              <a:buFont typeface="Wingdings" pitchFamily="2" charset="2"/>
              <a:buChar char="ü"/>
            </a:pPr>
            <a:r>
              <a:rPr lang="es-VE" dirty="0"/>
              <a:t>Toma de decisiones centralizadas sin pertinencia sociocultural.</a:t>
            </a:r>
          </a:p>
          <a:p>
            <a:pPr algn="just">
              <a:buFont typeface="Wingdings" pitchFamily="2" charset="2"/>
              <a:buChar char="ü"/>
            </a:pPr>
            <a:r>
              <a:rPr lang="es-VE" dirty="0"/>
              <a:t>Escuela consumista.</a:t>
            </a:r>
            <a:r>
              <a:rPr lang="es-VE" dirty="0">
                <a:solidFill>
                  <a:srgbClr val="000000"/>
                </a:solidFill>
              </a:rPr>
              <a:t> Las y los estudiantes no aprenden significativamente. Por eso, concluyen que “la física es pura fórmula”, “la química es puro símbolos”, la “matemática es puro números”, la biología “es memorizar y hacer proyectos de investigación copiados”. </a:t>
            </a:r>
          </a:p>
          <a:p>
            <a:pPr algn="just">
              <a:buFont typeface="Wingdings" pitchFamily="2" charset="2"/>
              <a:buChar char="ü"/>
            </a:pPr>
            <a:r>
              <a:rPr lang="es-VE" dirty="0">
                <a:solidFill>
                  <a:srgbClr val="000000"/>
                </a:solidFill>
              </a:rPr>
              <a:t>Evaluación por producto</a:t>
            </a:r>
            <a:endParaRPr lang="es-VE" dirty="0"/>
          </a:p>
          <a:p>
            <a:pPr algn="just">
              <a:buFont typeface="Wingdings" pitchFamily="2" charset="2"/>
              <a:buChar char="ü"/>
            </a:pPr>
            <a:endParaRPr lang="es-VE" dirty="0"/>
          </a:p>
          <a:p>
            <a:pPr algn="just">
              <a:buFont typeface="Wingdings" pitchFamily="2" charset="2"/>
              <a:buChar char="ü"/>
            </a:pPr>
            <a:endParaRPr lang="es-VE" dirty="0"/>
          </a:p>
        </p:txBody>
      </p:sp>
      <p:sp>
        <p:nvSpPr>
          <p:cNvPr id="272" name="CustomShape 5"/>
          <p:cNvSpPr>
            <a:spLocks noChangeArrowheads="1"/>
          </p:cNvSpPr>
          <p:nvPr/>
        </p:nvSpPr>
        <p:spPr bwMode="auto">
          <a:xfrm>
            <a:off x="4929190" y="1000108"/>
            <a:ext cx="3816350" cy="5214974"/>
          </a:xfrm>
          <a:prstGeom prst="rect">
            <a:avLst/>
          </a:prstGeom>
          <a:noFill/>
          <a:ln w="9525">
            <a:noFill/>
            <a:miter lim="800000"/>
            <a:headEnd/>
            <a:tailEnd/>
          </a:ln>
        </p:spPr>
        <p:txBody>
          <a:bodyPr lIns="90000" tIns="45000" rIns="90000" bIns="45000"/>
          <a:lstStyle/>
          <a:p>
            <a:pPr algn="ctr"/>
            <a:r>
              <a:rPr lang="es-VE" dirty="0"/>
              <a:t>    </a:t>
            </a:r>
            <a:r>
              <a:rPr lang="es-VE" sz="1600" b="1" i="1" u="sng" dirty="0">
                <a:solidFill>
                  <a:srgbClr val="000000"/>
                </a:solidFill>
              </a:rPr>
              <a:t>TRANSFORMA</a:t>
            </a:r>
          </a:p>
          <a:p>
            <a:pPr algn="ctr"/>
            <a:endParaRPr lang="es-VE" sz="1600" b="1" dirty="0">
              <a:solidFill>
                <a:srgbClr val="000000"/>
              </a:solidFill>
            </a:endParaRPr>
          </a:p>
          <a:p>
            <a:pPr algn="just">
              <a:buFont typeface="Wingdings" pitchFamily="2" charset="2"/>
              <a:buChar char="ü"/>
            </a:pPr>
            <a:r>
              <a:rPr lang="es-VE" sz="1600" dirty="0">
                <a:solidFill>
                  <a:srgbClr val="000000"/>
                </a:solidFill>
              </a:rPr>
              <a:t>Sistema  de pensamiento abierto, complejo, inter y transdisciplinar.</a:t>
            </a:r>
            <a:endParaRPr lang="es-VE" sz="1600" dirty="0"/>
          </a:p>
          <a:p>
            <a:pPr algn="just">
              <a:buFont typeface="Wingdings" pitchFamily="2" charset="2"/>
              <a:buChar char="ü"/>
            </a:pPr>
            <a:r>
              <a:rPr lang="es-VE" sz="1600" dirty="0">
                <a:solidFill>
                  <a:srgbClr val="000000"/>
                </a:solidFill>
              </a:rPr>
              <a:t> Estructura organizativa funcional achatadas permite la dirección colectiva</a:t>
            </a:r>
          </a:p>
          <a:p>
            <a:pPr>
              <a:buFont typeface="Wingdings" pitchFamily="2" charset="2"/>
              <a:buChar char="ü"/>
            </a:pPr>
            <a:r>
              <a:rPr lang="es-VE" sz="1600" dirty="0">
                <a:solidFill>
                  <a:srgbClr val="000000"/>
                </a:solidFill>
              </a:rPr>
              <a:t>La supervisión está signada por el acompañamiento pedagógico</a:t>
            </a:r>
          </a:p>
          <a:p>
            <a:pPr>
              <a:buFont typeface="Wingdings" pitchFamily="2" charset="2"/>
              <a:buChar char="ü"/>
            </a:pPr>
            <a:r>
              <a:rPr lang="es-VE" sz="1600" dirty="0">
                <a:solidFill>
                  <a:srgbClr val="000000"/>
                </a:solidFill>
              </a:rPr>
              <a:t>Participación protagónica  del colectivo.</a:t>
            </a:r>
          </a:p>
          <a:p>
            <a:pPr>
              <a:buFont typeface="Wingdings" pitchFamily="2" charset="2"/>
              <a:buChar char="ü"/>
            </a:pPr>
            <a:r>
              <a:rPr lang="es-VE" sz="1600" dirty="0">
                <a:solidFill>
                  <a:srgbClr val="000000"/>
                </a:solidFill>
              </a:rPr>
              <a:t>Escuela productiva. La y el estudiante es capaz de transferir el conocimiento aprendido en un contexto (aula, laboratorio, escuela) en cualquier otro contexto en el cual lo necesite aplicar o construir.</a:t>
            </a:r>
          </a:p>
          <a:p>
            <a:pPr>
              <a:buFont typeface="Wingdings" pitchFamily="2" charset="2"/>
              <a:buChar char="ü"/>
            </a:pPr>
            <a:r>
              <a:rPr lang="es-VE" sz="1600" dirty="0">
                <a:solidFill>
                  <a:srgbClr val="000000"/>
                </a:solidFill>
              </a:rPr>
              <a:t>Evaluación por proceso, </a:t>
            </a:r>
            <a:r>
              <a:rPr lang="es-VE" sz="1600" dirty="0" err="1">
                <a:solidFill>
                  <a:srgbClr val="000000"/>
                </a:solidFill>
              </a:rPr>
              <a:t>coevaluación</a:t>
            </a:r>
            <a:r>
              <a:rPr lang="es-VE" sz="1600" dirty="0">
                <a:solidFill>
                  <a:srgbClr val="000000"/>
                </a:solidFill>
              </a:rPr>
              <a:t> y </a:t>
            </a:r>
            <a:r>
              <a:rPr lang="es-VE" sz="1600" dirty="0" err="1">
                <a:solidFill>
                  <a:srgbClr val="000000"/>
                </a:solidFill>
              </a:rPr>
              <a:t>heteroevaluación</a:t>
            </a:r>
            <a:r>
              <a:rPr lang="es-VE" sz="1600" dirty="0">
                <a:solidFill>
                  <a:srgbClr val="000000"/>
                </a:solidFill>
              </a:rPr>
              <a:t>.</a:t>
            </a:r>
          </a:p>
          <a:p>
            <a:endParaRPr lang="es-VE" dirty="0"/>
          </a:p>
          <a:p>
            <a:pPr algn="just"/>
            <a:endParaRPr lang="es-V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1220349"/>
            <a:ext cx="8572528" cy="4708981"/>
          </a:xfrm>
          <a:prstGeom prst="rect">
            <a:avLst/>
          </a:prstGeom>
        </p:spPr>
        <p:txBody>
          <a:bodyPr wrap="square">
            <a:spAutoFit/>
          </a:bodyPr>
          <a:lstStyle/>
          <a:p>
            <a:pPr algn="just"/>
            <a:r>
              <a:rPr lang="es-VE" sz="1500" dirty="0"/>
              <a:t>Simultaneidad en el horario escolar, a fin de permitir que todas y todos los estudiantes, tengan la oportunidad de participación en el grupo estable de su interés. </a:t>
            </a:r>
          </a:p>
          <a:p>
            <a:pPr algn="just"/>
            <a:endParaRPr lang="es-VE" sz="1500" dirty="0"/>
          </a:p>
          <a:p>
            <a:pPr algn="just"/>
            <a:r>
              <a:rPr lang="es-VE" sz="1500" dirty="0"/>
              <a:t>Que podrá ser coordinado por cualquier trabajadora o trabajador de la educación del centro educativo; pero también, por alguna vocera o vocero del Movimiento Bolivariano de familias, representante, cultores de la comunidad. En todo caso quien coordine debe tener muy buen desenvolvimiento en el grupo estable que está brindando. </a:t>
            </a:r>
          </a:p>
          <a:p>
            <a:pPr algn="just"/>
            <a:endParaRPr lang="es-VE" sz="1500" dirty="0"/>
          </a:p>
          <a:p>
            <a:pPr algn="just"/>
            <a:r>
              <a:rPr lang="es-VE" sz="1500" dirty="0"/>
              <a:t>El pleno disfrute de la formación vinculando la educación con el trabajo productivo y liberador; con grupos que se consolidan y destacan en su hacer para beneficio de sí mismo, la escuela y la comunidad. </a:t>
            </a:r>
          </a:p>
          <a:p>
            <a:pPr algn="just"/>
            <a:endParaRPr lang="es-VE" sz="1500" dirty="0"/>
          </a:p>
          <a:p>
            <a:pPr algn="just"/>
            <a:r>
              <a:rPr lang="es-VE" sz="1500" dirty="0"/>
              <a:t>El conocimiento de toda la escuela y la comunidad, de los grupos que se organizan, mostrando una breve descripción del grupo y sus responsables, publicando sus horarios de trabajo en lugares visibles y carteleras centrales del plantel.  </a:t>
            </a:r>
          </a:p>
          <a:p>
            <a:pPr algn="just"/>
            <a:r>
              <a:rPr lang="es-VE" sz="1500" b="1" dirty="0"/>
              <a:t>El grupo estable es una estrategia curricular por lo que los colectivos de docentes pueden organizar grupos estables en todas las once áreas de formación, como por ejemplo, grupos estables de ciencias naturales, matemática, lengua. Lo importante es siempre respetar los criterios de que sean grupos de interés, estudiantes de distintos años y edades, ocupar la mente, ocupar las manos, ocupar el corazón y convivir. </a:t>
            </a:r>
            <a:endParaRPr lang="es-VE" sz="1500" dirty="0"/>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71472" y="1144534"/>
            <a:ext cx="8215370" cy="4570482"/>
          </a:xfrm>
          <a:prstGeom prst="rect">
            <a:avLst/>
          </a:prstGeom>
        </p:spPr>
        <p:txBody>
          <a:bodyPr wrap="square">
            <a:spAutoFit/>
          </a:bodyPr>
          <a:lstStyle/>
          <a:p>
            <a:endParaRPr lang="es-VE" dirty="0"/>
          </a:p>
          <a:p>
            <a:r>
              <a:rPr lang="es-VE" b="1" dirty="0"/>
              <a:t>                                            </a:t>
            </a:r>
            <a:r>
              <a:rPr lang="es-VE" sz="1500" b="1" dirty="0"/>
              <a:t>ACTO CÍVICO </a:t>
            </a:r>
          </a:p>
          <a:p>
            <a:pPr algn="just"/>
            <a:r>
              <a:rPr lang="es-VE" sz="1500" dirty="0"/>
              <a:t>El acto cívico es un espacio pedagógico planificado, integra el ejercicio de los </a:t>
            </a:r>
            <a:r>
              <a:rPr lang="es-VE" sz="1500" b="1" dirty="0"/>
              <a:t>referentes éticos y procesos indispensables, encarnados en el Proceso de Transformación Curricular, la construcción y formación de ciudadanía consciente, la formación en valores y el amor a la Patria. </a:t>
            </a:r>
          </a:p>
          <a:p>
            <a:pPr algn="just"/>
            <a:endParaRPr lang="es-VE" sz="1500" b="1" dirty="0"/>
          </a:p>
          <a:p>
            <a:pPr algn="just"/>
            <a:r>
              <a:rPr lang="es-VE" sz="1500" dirty="0"/>
              <a:t>Se trata de un espacio de encuentro para resaltar los fines y propósitos de la educación contextualizada y con pertinencia social, enaltecer nuestra identidad nacional, el amor a la Patria, la interculturalidad, reafirmar el trabajo colectivo y colaborativo, intercambiar saberes y haceres, recreando, construyendo y reconstruyendo lo que hemos sido, somos y queremos ser; compartir y disfrutar actividades cívicas de libre desarrollo y en el marco de generar una lectura crítica del mundo, favorecer espacios de reflexión y de pensamiento crítico. </a:t>
            </a:r>
          </a:p>
          <a:p>
            <a:pPr algn="just"/>
            <a:endParaRPr lang="es-VE" sz="1500" dirty="0"/>
          </a:p>
          <a:p>
            <a:pPr algn="just"/>
            <a:r>
              <a:rPr lang="es-VE" sz="1500" dirty="0"/>
              <a:t>La participación de estudiantes, trabajadoras y trabajadores docentes, administrativos y obreros; las familias y organizaciones comunitarias, en la planificación y organización de las actividades cívicas tiene el propósito de despertar el interés, la unión, la solidaridad, la motivación, el disfrute, la creatividad y la convivencia en y desde el aprender juntas y juntos y siempre desde la pedagogía del amor, el ejemplo y la curiosidad.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1285860"/>
            <a:ext cx="8501122" cy="4939814"/>
          </a:xfrm>
          <a:prstGeom prst="rect">
            <a:avLst/>
          </a:prstGeom>
        </p:spPr>
        <p:txBody>
          <a:bodyPr wrap="square">
            <a:spAutoFit/>
          </a:bodyPr>
          <a:lstStyle/>
          <a:p>
            <a:pPr algn="ctr"/>
            <a:endParaRPr lang="es-VE" sz="1500" dirty="0"/>
          </a:p>
          <a:p>
            <a:pPr algn="ctr"/>
            <a:r>
              <a:rPr lang="es-VE" sz="1500" b="1" dirty="0"/>
              <a:t>               JORNADA LABORAL DE LA DOCENTE Y EL DOCENTE </a:t>
            </a:r>
          </a:p>
          <a:p>
            <a:endParaRPr lang="es-VE" sz="1500" b="1" dirty="0"/>
          </a:p>
          <a:p>
            <a:pPr algn="just"/>
            <a:r>
              <a:rPr lang="es-VE" sz="1500" dirty="0"/>
              <a:t>Repensar la jornada laboral pasa por superar el concepto heredado de la educación tradicional de que educar es dar clase. Se concibe que las horas que se les paga a un o una docente sean para estar dentro de un salón de clase dando contenidos. </a:t>
            </a:r>
          </a:p>
          <a:p>
            <a:pPr algn="just"/>
            <a:endParaRPr lang="es-VE" sz="1500" dirty="0"/>
          </a:p>
          <a:p>
            <a:pPr algn="just"/>
            <a:r>
              <a:rPr lang="es-VE" sz="1500" dirty="0"/>
              <a:t>Es un enfoque atomizado, no integral e inhumano ya que si las horas pagadas son para dar clase, entonces las actividades de planificación, de formación y de procesos administrativos las realizan, la mayoría de las veces, en sus hogares. Este proceso de transformación curricular es una oportunidad de humanizar la jornada laboral y progresivamente, diversificarla en las distintas responsabilidades que los y las docentes tienen en las instituciones educativas. </a:t>
            </a:r>
          </a:p>
          <a:p>
            <a:pPr algn="just"/>
            <a:endParaRPr lang="es-VE" sz="1500" dirty="0"/>
          </a:p>
          <a:p>
            <a:pPr algn="just"/>
            <a:r>
              <a:rPr lang="es-VE" sz="1500" dirty="0"/>
              <a:t>En este sentido, para la distribución de la jornada laboral de la docente y el docente, se orienta que en cada centro educativo se reúnan las y los docentes por áreas de formación, en colectivo y de acuerdo al consenso, realicen la distribución de áreas de formación por año de estudio. </a:t>
            </a:r>
          </a:p>
          <a:p>
            <a:pPr algn="just"/>
            <a:r>
              <a:rPr lang="es-VE" sz="1500" dirty="0"/>
              <a:t>Esta distribución, inicialmente, debe garantizar la atención académica y además se debe contemplar y considerar que todas las docentes y todos los docentes tengan ACTIVIDADES (más allá del enfoque de horas) destinadas al acompañamiento a las y los estudiantes, las familias, el estudio, el cuido de espacios, la planificación y la organización de sus proyectos y estrategias pedagógicas y curriculares.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10" y="1214422"/>
            <a:ext cx="8143932" cy="2585323"/>
          </a:xfrm>
          <a:prstGeom prst="rect">
            <a:avLst/>
          </a:prstGeom>
        </p:spPr>
        <p:txBody>
          <a:bodyPr wrap="square">
            <a:spAutoFit/>
          </a:bodyPr>
          <a:lstStyle/>
          <a:p>
            <a:pPr algn="just"/>
            <a:r>
              <a:rPr lang="es-VE" dirty="0"/>
              <a:t>Las y los docentes de Orientación y Convivencia de todos los centros educativos de educación media general y técnica, independientemente de la jornada escolar, podrán tener una dedicación entre 48 a 50 horas académicas. La dedicación incluye el tiempo dedicado a las áreas de formación, el correspondiente al acto cívico, almuerzo, recesos, acompañamiento a las y los estudiantes, sus familias y la comunidad, el trabajo en equipo con otros docentes, su formación y apoyo a otras labores en el plantel. Es decir, que todas las actividades que realiza cada docente están incluidas en la jornada laboral de su cargo.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42910" y="758684"/>
            <a:ext cx="7858180" cy="5401479"/>
          </a:xfrm>
          <a:prstGeom prst="rect">
            <a:avLst/>
          </a:prstGeom>
        </p:spPr>
        <p:txBody>
          <a:bodyPr wrap="square">
            <a:spAutoFit/>
          </a:bodyPr>
          <a:lstStyle/>
          <a:p>
            <a:pPr algn="ctr"/>
            <a:endParaRPr lang="es-VE" sz="1500" dirty="0"/>
          </a:p>
          <a:p>
            <a:pPr algn="ctr"/>
            <a:r>
              <a:rPr lang="es-VE" sz="1500" b="1" dirty="0"/>
              <a:t>COMISIÓN DE HORARIOS PARA LA JORNADA ESCOLAR </a:t>
            </a:r>
          </a:p>
          <a:p>
            <a:pPr algn="ctr"/>
            <a:endParaRPr lang="es-VE" sz="1500" b="1" dirty="0"/>
          </a:p>
          <a:p>
            <a:pPr algn="just"/>
            <a:r>
              <a:rPr lang="es-VE" sz="1500" dirty="0"/>
              <a:t>El  propósito esencial es organizar, atender y revisar durante todo el año escolar los horarios de las y los estudiantes y docentes. Esta comisión realizará los ajustes necesarios, para garantizar la atención académica y crear condiciones que favorezcan el clima escolar. </a:t>
            </a:r>
          </a:p>
          <a:p>
            <a:pPr algn="just"/>
            <a:endParaRPr lang="es-VE" sz="1500" dirty="0"/>
          </a:p>
          <a:p>
            <a:pPr algn="just"/>
            <a:r>
              <a:rPr lang="es-VE" sz="1500" dirty="0"/>
              <a:t>Las experiencias de aprendizajes diversas que surgen desde las áreas de formación, el descanso, la recreación y las actividades de </a:t>
            </a:r>
            <a:r>
              <a:rPr lang="es-VE" sz="1500" dirty="0" err="1"/>
              <a:t>preparadurías</a:t>
            </a:r>
            <a:r>
              <a:rPr lang="es-VE" sz="1500" dirty="0"/>
              <a:t>, tienen un alto valor formativo. La planificación de estos tiempos de aprendizaje es un elemento clave que dinamiza e integra la organización y gestión escolar en cada centro educativo, e indudablemente un método de organización que incide en el proceso educativo de cada una y cada uno de las y los estudiantes. Por ello, todas estas actividades están incluidas en el horario escolar (ver modelos al final). </a:t>
            </a:r>
          </a:p>
          <a:p>
            <a:pPr algn="just"/>
            <a:endParaRPr lang="es-VE" sz="1500" dirty="0"/>
          </a:p>
          <a:p>
            <a:pPr algn="just"/>
            <a:r>
              <a:rPr lang="es-VE" sz="1500" dirty="0"/>
              <a:t>Las profesoras y los profesores que integran esta comisión de horarios deben velar y asegurar que durante el año escolar, el horario se distribuya de forma planificada e intencionada con criterios esencialmente pedagógicos y conforme a los tiempos establecidos semanalmente para la atención integral de las y los estudiantes en correspondencia a lo establecido en el Plan de Estudio y, con especial atención, al respeto a las necesidades y pautas de la higiene escolar: receso, hora de merienda y almuerzo, hidratación y necesidades básicas.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868523"/>
            <a:ext cx="8786842" cy="5632311"/>
          </a:xfrm>
          <a:prstGeom prst="rect">
            <a:avLst/>
          </a:prstGeom>
        </p:spPr>
        <p:txBody>
          <a:bodyPr wrap="square">
            <a:spAutoFit/>
          </a:bodyPr>
          <a:lstStyle/>
          <a:p>
            <a:pPr algn="just"/>
            <a:endParaRPr lang="es-VE" sz="1500" dirty="0"/>
          </a:p>
          <a:p>
            <a:pPr algn="just"/>
            <a:r>
              <a:rPr lang="es-VE" sz="1500" b="1" dirty="0"/>
              <a:t>Consideraciones para la elaboración de los horarios de la jornada escolar: </a:t>
            </a:r>
          </a:p>
          <a:p>
            <a:pPr algn="just"/>
            <a:r>
              <a:rPr lang="es-VE" sz="1500" dirty="0"/>
              <a:t> La hora académica tiene 45 minutos de duración. Todas las áreas de formación se reflejan por pares de horas académicas, es decir de 90 minutos, cada sesión. </a:t>
            </a:r>
          </a:p>
          <a:p>
            <a:pPr algn="just"/>
            <a:endParaRPr lang="es-VE" sz="1500" dirty="0"/>
          </a:p>
          <a:p>
            <a:pPr algn="just"/>
            <a:r>
              <a:rPr lang="es-VE" sz="1500" dirty="0"/>
              <a:t> La distribución de las horas de las y los docentes por áreas de formación, debe procurar que cada uno de ellos y ellas, pero de manera especial, los y las docentes guías, cuenten con horas de acompañamiento para el estudio, la planificación, la atención a los y las estudiantes y familias u otras actividades propias del hacer escolar. Estas horas deben reflejarse en el horario laboral de cada docente. </a:t>
            </a:r>
          </a:p>
          <a:p>
            <a:pPr algn="just"/>
            <a:endParaRPr lang="es-VE" sz="1500" dirty="0"/>
          </a:p>
          <a:p>
            <a:pPr algn="just"/>
            <a:r>
              <a:rPr lang="es-VE" sz="1500" dirty="0"/>
              <a:t> Establecer un equilibrio en la distribución de horas de atención académica entre los y las docentes, el número de secciones debe estar lo más equitativo entre docentes. Por ejemplo, si dos docentes tienen 36 horas, no tiene sentido que uno tenga seis secciones y el otro tenga dos secciones y el resto en “horas variables” u “horas por programar”. Es así como SE ELIMINAN ESTAS FIGURAS DE HORAS POR PROGRAMAR Y HORAS VARIABLES. Cada docente debe tener horas de atención académica y horas para las distintas actividades de planificación, formación, atención a las familias, de producción, entre otras. TODAS LAS ACTIVIDADES QUE REALIZA EL O LA DOCENTE DEBE QUEDAR REFLEJADA EN SU HORARIO LABORAL. </a:t>
            </a:r>
          </a:p>
          <a:p>
            <a:pPr algn="just"/>
            <a:endParaRPr lang="es-VE" sz="1500" dirty="0"/>
          </a:p>
          <a:p>
            <a:pPr algn="just"/>
            <a:r>
              <a:rPr lang="es-VE" sz="1500" dirty="0"/>
              <a:t> Ubicar las horas de la áreas de formación que conforman grupos estables en las mismas horas de lunes a viernes, de tal manera que permita a las y los estudiantes de cualquier año de estudio y sección, elegir el grupo estable de su interés, sin generar choques de horarios que afecten su formación académica en las otras áreas.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0034" y="879677"/>
            <a:ext cx="8072494" cy="5632311"/>
          </a:xfrm>
          <a:prstGeom prst="rect">
            <a:avLst/>
          </a:prstGeom>
        </p:spPr>
        <p:txBody>
          <a:bodyPr wrap="square">
            <a:spAutoFit/>
          </a:bodyPr>
          <a:lstStyle/>
          <a:p>
            <a:pPr algn="just"/>
            <a:endParaRPr lang="es-VE" sz="1500" dirty="0"/>
          </a:p>
          <a:p>
            <a:pPr algn="just"/>
            <a:endParaRPr lang="es-VE" sz="1500" dirty="0"/>
          </a:p>
          <a:p>
            <a:pPr algn="just"/>
            <a:r>
              <a:rPr lang="es-VE" sz="1500" dirty="0"/>
              <a:t>El número de horas por área de formación se distribuye en (2) horas académicas por día. </a:t>
            </a:r>
          </a:p>
          <a:p>
            <a:pPr algn="just"/>
            <a:endParaRPr lang="es-VE" sz="1500" dirty="0"/>
          </a:p>
          <a:p>
            <a:pPr algn="just"/>
            <a:r>
              <a:rPr lang="es-VE" sz="1500" dirty="0"/>
              <a:t> Elaborar el horario de preparadoras y preparadores para la atención académica de las y los estudiantes que lo soliciten. Este horario debe ser ubicado en lugar público y visible y no debe coincidir con las propias horas de atención académica de los preparadores y las preparadoras. </a:t>
            </a:r>
          </a:p>
          <a:p>
            <a:pPr algn="just"/>
            <a:endParaRPr lang="es-VE" sz="1500" dirty="0"/>
          </a:p>
          <a:p>
            <a:pPr algn="just"/>
            <a:r>
              <a:rPr lang="es-VE" sz="1500" dirty="0"/>
              <a:t> Cada sección de estudiantes tiene un sólo docente o una sola docente por cada área de formación; independientemente de las actividades planificadas por los colectivos pedagógicos. </a:t>
            </a:r>
          </a:p>
          <a:p>
            <a:pPr algn="just"/>
            <a:endParaRPr lang="es-VE" sz="1500" dirty="0"/>
          </a:p>
          <a:p>
            <a:pPr algn="just"/>
            <a:r>
              <a:rPr lang="es-VE" sz="1500" dirty="0"/>
              <a:t> Todos los horarios: de las secciones, de las y los docentes, de preparadoras y preparadores deben ser ubicados en lugar público y visible. </a:t>
            </a:r>
          </a:p>
          <a:p>
            <a:pPr algn="just"/>
            <a:endParaRPr lang="es-VE" sz="1500" dirty="0"/>
          </a:p>
          <a:p>
            <a:pPr algn="just"/>
            <a:r>
              <a:rPr lang="es-VE" sz="1500" dirty="0"/>
              <a:t> Los ajustes que se hagan a los horarios deben ser pertinentes y respetuosos con las necesidades prioritarias de los y las estudiantes, considerando el estudio de casos de docentes en cuanto a su disponibilidad, pero siempre priorizando las mejores condiciones para los y las estudiantes. </a:t>
            </a:r>
          </a:p>
          <a:p>
            <a:pPr algn="just"/>
            <a:endParaRPr lang="es-VE" sz="1500" dirty="0"/>
          </a:p>
          <a:p>
            <a:pPr algn="just"/>
            <a:r>
              <a:rPr lang="es-VE" sz="1500" dirty="0"/>
              <a:t> La jornada escolar debe ser organizada sin dejarle a las y los estudiantes, horas intermedias sin actividades académicas, procurando en todo momento que los y las estudiantes no estén sin hacer nada a la espera de alguna actividad. </a:t>
            </a:r>
          </a:p>
        </p:txBody>
      </p:sp>
      <p:pic>
        <p:nvPicPr>
          <p:cNvPr id="3"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1714488"/>
            <a:ext cx="8501090" cy="2031325"/>
          </a:xfrm>
          <a:prstGeom prst="rect">
            <a:avLst/>
          </a:prstGeom>
        </p:spPr>
        <p:txBody>
          <a:bodyPr wrap="square" anchor="t">
            <a:spAutoFit/>
          </a:bodyPr>
          <a:lstStyle/>
          <a:p>
            <a:pPr algn="just"/>
            <a:endParaRPr lang="es-VE" dirty="0"/>
          </a:p>
          <a:p>
            <a:pPr algn="just"/>
            <a:r>
              <a:rPr lang="es-VE" dirty="0"/>
              <a:t>“</a:t>
            </a:r>
            <a:r>
              <a:rPr lang="es-VE" i="1" dirty="0"/>
              <a:t>No hay magia posible: o tenemos el apoyo popular y lo incrementamos con participación y atención a la gente y amor por la gente, no sólo de boca sino demostrándolo, o no lo tenemos y nuestro destino será la muerte política” 2005. </a:t>
            </a:r>
          </a:p>
          <a:p>
            <a:pPr algn="just"/>
            <a:r>
              <a:rPr lang="es-VE" b="1" i="1" dirty="0"/>
              <a:t>  </a:t>
            </a:r>
          </a:p>
          <a:p>
            <a:pPr algn="just"/>
            <a:endParaRPr lang="es-VE" b="1" i="1" dirty="0"/>
          </a:p>
          <a:p>
            <a:pPr algn="just"/>
            <a:r>
              <a:rPr lang="es-VE" b="1" i="1" dirty="0"/>
              <a:t>                                                      </a:t>
            </a:r>
            <a:endParaRPr lang="es-VE" dirty="0"/>
          </a:p>
        </p:txBody>
      </p:sp>
      <p:pic>
        <p:nvPicPr>
          <p:cNvPr id="3" name="Picture 3"/>
          <p:cNvPicPr>
            <a:picLocks noChangeAspect="1" noChangeArrowheads="1"/>
          </p:cNvPicPr>
          <p:nvPr/>
        </p:nvPicPr>
        <p:blipFill>
          <a:blip r:embed="rId2" cstate="print"/>
          <a:srcRect/>
          <a:stretch>
            <a:fillRect/>
          </a:stretch>
        </p:blipFill>
        <p:spPr bwMode="auto">
          <a:xfrm>
            <a:off x="0" y="44450"/>
            <a:ext cx="3714744" cy="1241410"/>
          </a:xfrm>
          <a:prstGeom prst="rect">
            <a:avLst/>
          </a:prstGeom>
          <a:noFill/>
          <a:ln w="9525">
            <a:noFill/>
            <a:miter lim="800000"/>
            <a:headEnd/>
            <a:tailEnd/>
          </a:ln>
        </p:spPr>
      </p:pic>
      <p:sp>
        <p:nvSpPr>
          <p:cNvPr id="5" name="Line 2"/>
          <p:cNvSpPr>
            <a:spLocks noChangeShapeType="1"/>
          </p:cNvSpPr>
          <p:nvPr/>
        </p:nvSpPr>
        <p:spPr bwMode="auto">
          <a:xfrm>
            <a:off x="2786050" y="428602"/>
            <a:ext cx="6357950" cy="45719"/>
          </a:xfrm>
          <a:prstGeom prst="line">
            <a:avLst/>
          </a:prstGeom>
          <a:noFill/>
          <a:ln w="25560">
            <a:solidFill>
              <a:srgbClr val="000000"/>
            </a:solidFill>
            <a:round/>
            <a:headEnd/>
            <a:tailEnd/>
          </a:ln>
        </p:spPr>
        <p:txBody>
          <a:bodyPr/>
          <a:lstStyle/>
          <a:p>
            <a:endParaRPr lang="es-VE" dirty="0"/>
          </a:p>
        </p:txBody>
      </p:sp>
      <p:sp>
        <p:nvSpPr>
          <p:cNvPr id="16388" name="AutoShape 4" descr="Resultado de imagen para CHAVEZ  Y ESTUDIANTES D LICEOS"/>
          <p:cNvSpPr>
            <a:spLocks noChangeAspect="1" noChangeArrowheads="1"/>
          </p:cNvSpPr>
          <p:nvPr/>
        </p:nvSpPr>
        <p:spPr bwMode="auto">
          <a:xfrm>
            <a:off x="155575" y="-1881188"/>
            <a:ext cx="5876925" cy="39243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6390" name="AutoShape 6" descr="Resultado de imagen para CHAVEZ  Y ESTUDIANTES D LICEOS"/>
          <p:cNvSpPr>
            <a:spLocks noChangeAspect="1" noChangeArrowheads="1"/>
          </p:cNvSpPr>
          <p:nvPr/>
        </p:nvSpPr>
        <p:spPr bwMode="auto">
          <a:xfrm>
            <a:off x="155575" y="-1881188"/>
            <a:ext cx="5876925" cy="39243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6392" name="AutoShape 8" descr="Resultado de imagen para CHAVEZ  Y ESTUDIANTES D LICEOS"/>
          <p:cNvSpPr>
            <a:spLocks noChangeAspect="1" noChangeArrowheads="1"/>
          </p:cNvSpPr>
          <p:nvPr/>
        </p:nvSpPr>
        <p:spPr bwMode="auto">
          <a:xfrm>
            <a:off x="155575" y="-1881188"/>
            <a:ext cx="5876925" cy="39243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6394" name="Picture 10" descr="Resultado de imagen para CHAVEZ  Y ESTUDIANTES D LICEOS"/>
          <p:cNvPicPr>
            <a:picLocks noChangeAspect="1" noChangeArrowheads="1"/>
          </p:cNvPicPr>
          <p:nvPr/>
        </p:nvPicPr>
        <p:blipFill>
          <a:blip r:embed="rId3"/>
          <a:srcRect/>
          <a:stretch>
            <a:fillRect/>
          </a:stretch>
        </p:blipFill>
        <p:spPr bwMode="auto">
          <a:xfrm>
            <a:off x="214282" y="3286124"/>
            <a:ext cx="8572560" cy="35718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4373136"/>
            <a:ext cx="8215338" cy="369332"/>
          </a:xfrm>
          <a:prstGeom prst="rect">
            <a:avLst/>
          </a:prstGeom>
        </p:spPr>
        <p:txBody>
          <a:bodyPr wrap="square">
            <a:spAutoFit/>
          </a:bodyPr>
          <a:lstStyle/>
          <a:p>
            <a:r>
              <a:rPr lang="es-VE" dirty="0"/>
              <a:t>.</a:t>
            </a:r>
          </a:p>
        </p:txBody>
      </p:sp>
      <p:sp>
        <p:nvSpPr>
          <p:cNvPr id="5" name="4 Rectángulo"/>
          <p:cNvSpPr/>
          <p:nvPr/>
        </p:nvSpPr>
        <p:spPr>
          <a:xfrm>
            <a:off x="285720" y="214290"/>
            <a:ext cx="8429684" cy="4524315"/>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s-VE" b="1" dirty="0"/>
              <a:t>                                  COMPONENTES DEL CURRÍCULO</a:t>
            </a:r>
          </a:p>
          <a:p>
            <a:pPr algn="ctr"/>
            <a:endParaRPr lang="es-VE" dirty="0"/>
          </a:p>
          <a:p>
            <a:pPr algn="ctr"/>
            <a:r>
              <a:rPr lang="es-VE" dirty="0"/>
              <a:t>En el siguiente esquema puede visualizarse el conjunto de los elementos (o componentes)  del currículo propuesto y las relaciones entre estos elementos.</a:t>
            </a:r>
          </a:p>
          <a:p>
            <a:endParaRPr lang="es-VE" b="1" dirty="0"/>
          </a:p>
          <a:p>
            <a:endParaRPr lang="es-VE" b="1" dirty="0"/>
          </a:p>
          <a:p>
            <a:endParaRPr lang="es-VE" b="1" dirty="0"/>
          </a:p>
          <a:p>
            <a:endParaRPr lang="es-VE" b="1" dirty="0"/>
          </a:p>
          <a:p>
            <a:endParaRPr lang="es-VE" dirty="0"/>
          </a:p>
          <a:p>
            <a:endParaRPr lang="es-VE" dirty="0"/>
          </a:p>
          <a:p>
            <a:endParaRPr lang="es-VE" dirty="0"/>
          </a:p>
          <a:p>
            <a:endParaRPr lang="es-VE" dirty="0"/>
          </a:p>
          <a:p>
            <a:endParaRPr lang="es-VE" dirty="0"/>
          </a:p>
          <a:p>
            <a:r>
              <a:rPr lang="es-VE" dirty="0"/>
              <a:t>                                                </a:t>
            </a:r>
            <a:r>
              <a:rPr lang="es-VE" b="1" dirty="0"/>
              <a:t> </a:t>
            </a:r>
            <a:r>
              <a:rPr lang="es-VE" sz="1600" b="1" dirty="0"/>
              <a:t>ÁREAS DE FORMACIÓN</a:t>
            </a:r>
          </a:p>
          <a:p>
            <a:endParaRPr lang="es-VE" dirty="0"/>
          </a:p>
          <a:p>
            <a:endParaRPr lang="es-VE" dirty="0"/>
          </a:p>
        </p:txBody>
      </p:sp>
      <p:sp>
        <p:nvSpPr>
          <p:cNvPr id="6" name="5 Rectángulo"/>
          <p:cNvSpPr/>
          <p:nvPr/>
        </p:nvSpPr>
        <p:spPr>
          <a:xfrm>
            <a:off x="3286116" y="1428736"/>
            <a:ext cx="1785950" cy="71438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VE" sz="1600" b="1" dirty="0"/>
              <a:t>FINALIDADES EDUCATIVAS</a:t>
            </a:r>
            <a:endParaRPr lang="es-VE" sz="1600" dirty="0"/>
          </a:p>
        </p:txBody>
      </p:sp>
      <p:sp>
        <p:nvSpPr>
          <p:cNvPr id="7" name="6 Rectángulo"/>
          <p:cNvSpPr/>
          <p:nvPr/>
        </p:nvSpPr>
        <p:spPr>
          <a:xfrm>
            <a:off x="714348" y="2571744"/>
            <a:ext cx="2428892" cy="1214446"/>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VE" sz="1600" b="1" dirty="0"/>
              <a:t>REFERENTES ÉTICOS Y PROCESOS  INDISPENSABLES </a:t>
            </a:r>
            <a:endParaRPr lang="es-VE" sz="1600" dirty="0"/>
          </a:p>
        </p:txBody>
      </p:sp>
      <p:sp>
        <p:nvSpPr>
          <p:cNvPr id="8" name="7 Rectángulo"/>
          <p:cNvSpPr/>
          <p:nvPr/>
        </p:nvSpPr>
        <p:spPr>
          <a:xfrm>
            <a:off x="4929190" y="2500306"/>
            <a:ext cx="2214578" cy="1143008"/>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VE" sz="1600" b="1" dirty="0"/>
              <a:t>TEMAS O PROBLEMÁTICAS   INDISPENSABLES</a:t>
            </a:r>
          </a:p>
        </p:txBody>
      </p:sp>
      <p:sp>
        <p:nvSpPr>
          <p:cNvPr id="13" name="12 Elipse"/>
          <p:cNvSpPr/>
          <p:nvPr/>
        </p:nvSpPr>
        <p:spPr>
          <a:xfrm>
            <a:off x="928662" y="5500702"/>
            <a:ext cx="914400" cy="914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VE">
              <a:solidFill>
                <a:schemeClr val="lt1"/>
              </a:solidFill>
            </a:endParaRPr>
          </a:p>
        </p:txBody>
      </p:sp>
      <p:sp>
        <p:nvSpPr>
          <p:cNvPr id="14" name="13 Rectángulo"/>
          <p:cNvSpPr/>
          <p:nvPr/>
        </p:nvSpPr>
        <p:spPr>
          <a:xfrm>
            <a:off x="2214546" y="5286388"/>
            <a:ext cx="4643470" cy="1357298"/>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es-VE" sz="1200" b="1" dirty="0"/>
              <a:t>CADA ÁREA DE FORMACIÓN SE ORGANIZA EN UNIDADES DE  APRENDIZAJE, QUE SE COMPONEN DE:</a:t>
            </a:r>
          </a:p>
          <a:p>
            <a:r>
              <a:rPr lang="es-VE" sz="1200" b="1" dirty="0"/>
              <a:t>•</a:t>
            </a:r>
            <a:r>
              <a:rPr lang="es-VE" sz="1100" b="1" dirty="0"/>
              <a:t> TEMAS GENERADORES</a:t>
            </a:r>
          </a:p>
          <a:p>
            <a:r>
              <a:rPr lang="es-VE" sz="1100" b="1" dirty="0"/>
              <a:t>• REFERENTES TEÓRICOS-PRÁCTICOS</a:t>
            </a:r>
          </a:p>
          <a:p>
            <a:r>
              <a:rPr lang="es-VE" sz="1100" b="1" dirty="0"/>
              <a:t>• MOMENTOS DE SISTEMATIZACIÓN,  CONCEPTUALIZACIÓN Y</a:t>
            </a:r>
          </a:p>
          <a:p>
            <a:r>
              <a:rPr lang="es-VE" sz="1100" b="1" dirty="0"/>
              <a:t>GENERALIZACIÓN</a:t>
            </a:r>
          </a:p>
        </p:txBody>
      </p:sp>
      <p:cxnSp>
        <p:nvCxnSpPr>
          <p:cNvPr id="18" name="17 Conector recto de flecha"/>
          <p:cNvCxnSpPr/>
          <p:nvPr/>
        </p:nvCxnSpPr>
        <p:spPr>
          <a:xfrm rot="5400000">
            <a:off x="5322893" y="2392355"/>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20 Conector recto de flecha"/>
          <p:cNvCxnSpPr/>
          <p:nvPr/>
        </p:nvCxnSpPr>
        <p:spPr>
          <a:xfrm rot="5400000">
            <a:off x="2464579" y="2393149"/>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22 Conector recto"/>
          <p:cNvCxnSpPr/>
          <p:nvPr/>
        </p:nvCxnSpPr>
        <p:spPr>
          <a:xfrm>
            <a:off x="3214678" y="3143248"/>
            <a:ext cx="1714512" cy="1"/>
          </a:xfrm>
          <a:prstGeom prst="line">
            <a:avLst/>
          </a:prstGeom>
        </p:spPr>
        <p:style>
          <a:lnRef idx="1">
            <a:schemeClr val="dk1"/>
          </a:lnRef>
          <a:fillRef idx="0">
            <a:schemeClr val="dk1"/>
          </a:fillRef>
          <a:effectRef idx="0">
            <a:schemeClr val="dk1"/>
          </a:effectRef>
          <a:fontRef idx="minor">
            <a:schemeClr val="tx1"/>
          </a:fontRef>
        </p:style>
      </p:cxnSp>
      <p:cxnSp>
        <p:nvCxnSpPr>
          <p:cNvPr id="26" name="25 Conector recto de flecha"/>
          <p:cNvCxnSpPr/>
          <p:nvPr/>
        </p:nvCxnSpPr>
        <p:spPr>
          <a:xfrm rot="5400000">
            <a:off x="3786976" y="3428206"/>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16 Rectángulo"/>
          <p:cNvSpPr/>
          <p:nvPr/>
        </p:nvSpPr>
        <p:spPr>
          <a:xfrm>
            <a:off x="2143108" y="4214818"/>
            <a:ext cx="4143404" cy="91440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VE"/>
          </a:p>
        </p:txBody>
      </p:sp>
      <p:sp>
        <p:nvSpPr>
          <p:cNvPr id="19" name="18 Elipse"/>
          <p:cNvSpPr/>
          <p:nvPr/>
        </p:nvSpPr>
        <p:spPr>
          <a:xfrm>
            <a:off x="2643174" y="4214818"/>
            <a:ext cx="914400" cy="914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VE"/>
          </a:p>
        </p:txBody>
      </p:sp>
      <p:sp>
        <p:nvSpPr>
          <p:cNvPr id="20" name="19 Elipse"/>
          <p:cNvSpPr/>
          <p:nvPr/>
        </p:nvSpPr>
        <p:spPr>
          <a:xfrm>
            <a:off x="3357554" y="4214818"/>
            <a:ext cx="914400" cy="914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VE"/>
          </a:p>
        </p:txBody>
      </p:sp>
      <p:sp>
        <p:nvSpPr>
          <p:cNvPr id="32" name="31 Elipse"/>
          <p:cNvSpPr/>
          <p:nvPr/>
        </p:nvSpPr>
        <p:spPr>
          <a:xfrm>
            <a:off x="4857752" y="4214818"/>
            <a:ext cx="914400" cy="914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VE"/>
          </a:p>
        </p:txBody>
      </p:sp>
      <p:sp>
        <p:nvSpPr>
          <p:cNvPr id="33" name="32 Elipse"/>
          <p:cNvSpPr/>
          <p:nvPr/>
        </p:nvSpPr>
        <p:spPr>
          <a:xfrm>
            <a:off x="4071934" y="4214818"/>
            <a:ext cx="914400" cy="9144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VE"/>
          </a:p>
        </p:txBody>
      </p:sp>
      <p:cxnSp>
        <p:nvCxnSpPr>
          <p:cNvPr id="35" name="34 Conector recto"/>
          <p:cNvCxnSpPr/>
          <p:nvPr/>
        </p:nvCxnSpPr>
        <p:spPr>
          <a:xfrm>
            <a:off x="2571736" y="2285992"/>
            <a:ext cx="2857520" cy="0"/>
          </a:xfrm>
          <a:prstGeom prst="line">
            <a:avLst/>
          </a:prstGeom>
        </p:spPr>
        <p:style>
          <a:lnRef idx="1">
            <a:schemeClr val="dk1"/>
          </a:lnRef>
          <a:fillRef idx="0">
            <a:schemeClr val="dk1"/>
          </a:fillRef>
          <a:effectRef idx="0">
            <a:schemeClr val="dk1"/>
          </a:effectRef>
          <a:fontRef idx="minor">
            <a:schemeClr val="tx1"/>
          </a:fontRef>
        </p:style>
      </p:cxnSp>
      <p:cxnSp>
        <p:nvCxnSpPr>
          <p:cNvPr id="43" name="42 Conector recto"/>
          <p:cNvCxnSpPr/>
          <p:nvPr/>
        </p:nvCxnSpPr>
        <p:spPr>
          <a:xfrm rot="16200000" flipV="1">
            <a:off x="4036215" y="2178835"/>
            <a:ext cx="71440" cy="2"/>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pic>
        <p:nvPicPr>
          <p:cNvPr id="3" name="Picture 3"/>
          <p:cNvPicPr>
            <a:picLocks noChangeAspect="1" noChangeArrowheads="1"/>
          </p:cNvPicPr>
          <p:nvPr/>
        </p:nvPicPr>
        <p:blipFill>
          <a:blip r:embed="rId2" cstate="print"/>
          <a:srcRect/>
          <a:stretch>
            <a:fillRect/>
          </a:stretch>
        </p:blipFill>
        <p:spPr bwMode="auto">
          <a:xfrm>
            <a:off x="107950" y="123825"/>
            <a:ext cx="3106728" cy="876283"/>
          </a:xfrm>
          <a:prstGeom prst="rect">
            <a:avLst/>
          </a:prstGeom>
          <a:noFill/>
          <a:ln w="9525">
            <a:noFill/>
            <a:miter lim="800000"/>
            <a:headEnd/>
            <a:tailEnd/>
          </a:ln>
        </p:spPr>
      </p:pic>
      <p:sp>
        <p:nvSpPr>
          <p:cNvPr id="4" name="3 Rectángulo"/>
          <p:cNvSpPr/>
          <p:nvPr/>
        </p:nvSpPr>
        <p:spPr>
          <a:xfrm>
            <a:off x="357158" y="1500174"/>
            <a:ext cx="7929618" cy="4801314"/>
          </a:xfrm>
          <a:prstGeom prst="rect">
            <a:avLst/>
          </a:prstGeom>
        </p:spPr>
        <p:txBody>
          <a:bodyPr wrap="square">
            <a:spAutoFit/>
          </a:bodyPr>
          <a:lstStyle/>
          <a:p>
            <a:r>
              <a:rPr lang="es-VE" b="1" dirty="0"/>
              <a:t>Cada  uno de los componentes expresan:</a:t>
            </a:r>
          </a:p>
          <a:p>
            <a:endParaRPr lang="es-VE" b="1" dirty="0"/>
          </a:p>
          <a:p>
            <a:pPr algn="just"/>
            <a:r>
              <a:rPr lang="es-VE" b="1" dirty="0"/>
              <a:t>1. Las finalidades educativas forman parte del currículo, si se nos pierden por el camino, </a:t>
            </a:r>
            <a:r>
              <a:rPr lang="es-VE" dirty="0"/>
              <a:t>si se nos olvidan o no aparecen en la vida real, la educación pierde su rumbo y se vuelve puro mecanismo, se deshumaniza.</a:t>
            </a:r>
          </a:p>
          <a:p>
            <a:endParaRPr lang="es-VE" b="1" dirty="0"/>
          </a:p>
          <a:p>
            <a:pPr algn="just"/>
            <a:r>
              <a:rPr lang="es-VE" b="1" dirty="0"/>
              <a:t>2. El currículo no se reduce a las Áreas de Formación, no se trata sólo de que cada  </a:t>
            </a:r>
            <a:r>
              <a:rPr lang="es-VE" dirty="0"/>
              <a:t>quien de su clase, sino de que todas y todos JUNTOS trabajemos para la formación integral de nuestras y nuestros adolescentes.</a:t>
            </a:r>
          </a:p>
          <a:p>
            <a:endParaRPr lang="es-VE" dirty="0"/>
          </a:p>
          <a:p>
            <a:endParaRPr lang="es-VE" dirty="0"/>
          </a:p>
          <a:p>
            <a:r>
              <a:rPr lang="es-VE" b="1" dirty="0"/>
              <a:t>3. Para que todo esto salga bien hay que esforzarse y estudiar. No para “actualizarse” </a:t>
            </a:r>
            <a:r>
              <a:rPr lang="es-VE" dirty="0"/>
              <a:t>o adquirir más información o aprenderse nuevas maneras de llamar a las mismas  cosas, sino para transformar, para hacerse sujeto con soberanía cognitiva, cada vez  más consciente y sensible de la acción educativa que, como no se cansaba de señalar  Simón Rodríguez, no es solamente instrucción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pic>
        <p:nvPicPr>
          <p:cNvPr id="9" name="Picture 3"/>
          <p:cNvPicPr>
            <a:picLocks noChangeAspect="1" noChangeArrowheads="1"/>
          </p:cNvPicPr>
          <p:nvPr/>
        </p:nvPicPr>
        <p:blipFill>
          <a:blip r:embed="rId2" cstate="print"/>
          <a:srcRect/>
          <a:stretch>
            <a:fillRect/>
          </a:stretch>
        </p:blipFill>
        <p:spPr bwMode="auto">
          <a:xfrm>
            <a:off x="0" y="-14927"/>
            <a:ext cx="2071670" cy="819748"/>
          </a:xfrm>
          <a:prstGeom prst="rect">
            <a:avLst/>
          </a:prstGeom>
          <a:noFill/>
          <a:ln w="9525">
            <a:noFill/>
            <a:miter lim="800000"/>
            <a:headEnd/>
            <a:tailEnd/>
          </a:ln>
        </p:spPr>
      </p:pic>
      <p:sp>
        <p:nvSpPr>
          <p:cNvPr id="18434" name="CustomShape 1"/>
          <p:cNvSpPr>
            <a:spLocks noChangeArrowheads="1"/>
          </p:cNvSpPr>
          <p:nvPr/>
        </p:nvSpPr>
        <p:spPr bwMode="auto">
          <a:xfrm>
            <a:off x="2482850" y="44450"/>
            <a:ext cx="6624638" cy="242888"/>
          </a:xfrm>
          <a:prstGeom prst="rect">
            <a:avLst/>
          </a:prstGeom>
          <a:noFill/>
          <a:ln w="9525">
            <a:noFill/>
            <a:miter lim="800000"/>
            <a:headEnd/>
            <a:tailEnd/>
          </a:ln>
        </p:spPr>
        <p:txBody>
          <a:bodyPr lIns="90000" tIns="45000" rIns="90000" bIns="45000"/>
          <a:lstStyle/>
          <a:p>
            <a:pPr algn="r"/>
            <a:endParaRPr lang="es-VE" dirty="0"/>
          </a:p>
        </p:txBody>
      </p:sp>
      <p:sp>
        <p:nvSpPr>
          <p:cNvPr id="18437" name="CustomShape 3"/>
          <p:cNvSpPr>
            <a:spLocks noChangeArrowheads="1"/>
          </p:cNvSpPr>
          <p:nvPr/>
        </p:nvSpPr>
        <p:spPr bwMode="auto">
          <a:xfrm>
            <a:off x="1285852" y="925498"/>
            <a:ext cx="7072362" cy="503238"/>
          </a:xfrm>
          <a:prstGeom prst="rect">
            <a:avLst/>
          </a:prstGeom>
          <a:solidFill>
            <a:srgbClr val="29A2A2"/>
          </a:solidFill>
          <a:ln w="9525">
            <a:noFill/>
            <a:miter lim="800000"/>
            <a:headEnd/>
            <a:tailEnd/>
          </a:ln>
        </p:spPr>
        <p:txBody>
          <a:bodyPr wrap="none"/>
          <a:lstStyle/>
          <a:p>
            <a:pPr algn="just">
              <a:lnSpc>
                <a:spcPct val="150000"/>
              </a:lnSpc>
            </a:pPr>
            <a:r>
              <a:rPr lang="es-VE" b="1" dirty="0">
                <a:solidFill>
                  <a:srgbClr val="000000"/>
                </a:solidFill>
              </a:rPr>
              <a:t> </a:t>
            </a:r>
            <a:r>
              <a:rPr lang="es-VE" sz="2000" b="1" dirty="0">
                <a:solidFill>
                  <a:srgbClr val="000000"/>
                </a:solidFill>
                <a:latin typeface="Book Antiqua" pitchFamily="18" charset="0"/>
              </a:rPr>
              <a:t>CONGRUENCIA CON LOS FINES DE LA EDUCACIÓN:</a:t>
            </a:r>
            <a:endParaRPr lang="es-VE" sz="2000" dirty="0"/>
          </a:p>
        </p:txBody>
      </p:sp>
      <p:sp>
        <p:nvSpPr>
          <p:cNvPr id="117" name="CustomShape 4"/>
          <p:cNvSpPr>
            <a:spLocks noChangeArrowheads="1"/>
          </p:cNvSpPr>
          <p:nvPr/>
        </p:nvSpPr>
        <p:spPr bwMode="auto">
          <a:xfrm>
            <a:off x="357158" y="1500174"/>
            <a:ext cx="4357686" cy="1643074"/>
          </a:xfrm>
          <a:prstGeom prst="rect">
            <a:avLst/>
          </a:prstGeom>
          <a:solidFill>
            <a:srgbClr val="9DE6E6"/>
          </a:solidFill>
          <a:ln w="9525">
            <a:noFill/>
            <a:miter lim="800000"/>
            <a:headEnd/>
            <a:tailEnd/>
          </a:ln>
        </p:spPr>
        <p:txBody>
          <a:bodyPr lIns="90000" tIns="45000" rIns="90000" bIns="45000"/>
          <a:lstStyle/>
          <a:p>
            <a:pPr algn="just"/>
            <a:r>
              <a:rPr lang="es-VE" sz="1200" b="1" dirty="0">
                <a:solidFill>
                  <a:srgbClr val="000000"/>
                </a:solidFill>
              </a:rPr>
              <a:t>CRBV artículo 3 </a:t>
            </a:r>
            <a:endParaRPr lang="es-VE" sz="1200" dirty="0"/>
          </a:p>
          <a:p>
            <a:pPr algn="just"/>
            <a:r>
              <a:rPr lang="es-VE" sz="1200" dirty="0">
                <a:solidFill>
                  <a:srgbClr val="000000"/>
                </a:solidFill>
              </a:rPr>
              <a:t>La defensa y el desarrollo de la persona.</a:t>
            </a:r>
            <a:endParaRPr lang="es-VE" sz="1200" dirty="0"/>
          </a:p>
          <a:p>
            <a:pPr algn="just"/>
            <a:r>
              <a:rPr lang="es-VE" sz="1200" dirty="0">
                <a:solidFill>
                  <a:srgbClr val="000000"/>
                </a:solidFill>
              </a:rPr>
              <a:t>El respeto a su dignidad, el ejercicio democrático de la voluntad popular.</a:t>
            </a:r>
            <a:endParaRPr lang="es-VE" sz="1200" dirty="0"/>
          </a:p>
          <a:p>
            <a:pPr algn="just"/>
            <a:r>
              <a:rPr lang="es-VE" sz="1200" dirty="0">
                <a:solidFill>
                  <a:srgbClr val="000000"/>
                </a:solidFill>
              </a:rPr>
              <a:t>La construcción de una sociedad justa y amante de la paz.</a:t>
            </a:r>
            <a:endParaRPr lang="es-VE" sz="1200" dirty="0"/>
          </a:p>
          <a:p>
            <a:pPr algn="just"/>
            <a:r>
              <a:rPr lang="es-VE" sz="1200" dirty="0">
                <a:solidFill>
                  <a:srgbClr val="000000"/>
                </a:solidFill>
              </a:rPr>
              <a:t>La promoción de la prosperidad y bienestar del pueblo.</a:t>
            </a:r>
            <a:endParaRPr lang="es-VE" sz="1200" dirty="0"/>
          </a:p>
          <a:p>
            <a:pPr algn="just"/>
            <a:r>
              <a:rPr lang="es-VE" sz="1200" dirty="0">
                <a:solidFill>
                  <a:srgbClr val="000000"/>
                </a:solidFill>
              </a:rPr>
              <a:t>La educación y el trabajo son los procesos fundamentales para alcanzar dichos fines.</a:t>
            </a:r>
            <a:endParaRPr lang="es-VE" sz="1200" dirty="0"/>
          </a:p>
        </p:txBody>
      </p:sp>
      <p:sp>
        <p:nvSpPr>
          <p:cNvPr id="118" name="CustomShape 5"/>
          <p:cNvSpPr>
            <a:spLocks noChangeArrowheads="1"/>
          </p:cNvSpPr>
          <p:nvPr/>
        </p:nvSpPr>
        <p:spPr bwMode="auto">
          <a:xfrm>
            <a:off x="4714876" y="1500174"/>
            <a:ext cx="3929090" cy="1571636"/>
          </a:xfrm>
          <a:prstGeom prst="rect">
            <a:avLst/>
          </a:prstGeom>
          <a:solidFill>
            <a:srgbClr val="9DE6E6"/>
          </a:solidFill>
          <a:ln w="9525">
            <a:noFill/>
            <a:miter lim="800000"/>
            <a:headEnd/>
            <a:tailEnd/>
          </a:ln>
        </p:spPr>
        <p:txBody>
          <a:bodyPr lIns="90000" tIns="45000" rIns="90000" bIns="45000"/>
          <a:lstStyle/>
          <a:p>
            <a:pPr algn="just"/>
            <a:r>
              <a:rPr lang="es-VE" sz="1200" b="1" dirty="0">
                <a:solidFill>
                  <a:srgbClr val="000000"/>
                </a:solidFill>
              </a:rPr>
              <a:t>CRBV artículo 102</a:t>
            </a:r>
            <a:endParaRPr lang="es-VE" sz="1200" dirty="0"/>
          </a:p>
          <a:p>
            <a:pPr algn="just"/>
            <a:r>
              <a:rPr lang="es-VE" sz="1200" dirty="0">
                <a:solidFill>
                  <a:srgbClr val="000000"/>
                </a:solidFill>
              </a:rPr>
              <a:t>La educación como derecho humano, como servicio público, como función indeclinable por parte del estado.</a:t>
            </a:r>
            <a:endParaRPr lang="es-VE" sz="1200" dirty="0"/>
          </a:p>
          <a:p>
            <a:pPr algn="just"/>
            <a:r>
              <a:rPr lang="es-VE" sz="1200" dirty="0">
                <a:solidFill>
                  <a:srgbClr val="000000"/>
                </a:solidFill>
              </a:rPr>
              <a:t>Desarrollar el potencial creativo de cada ser humano y el pleno ejercicio de su personalidad</a:t>
            </a:r>
            <a:endParaRPr lang="es-VE" sz="1200" dirty="0"/>
          </a:p>
        </p:txBody>
      </p:sp>
      <p:sp>
        <p:nvSpPr>
          <p:cNvPr id="121" name="CustomShape 8"/>
          <p:cNvSpPr>
            <a:spLocks noChangeArrowheads="1"/>
          </p:cNvSpPr>
          <p:nvPr/>
        </p:nvSpPr>
        <p:spPr bwMode="auto">
          <a:xfrm>
            <a:off x="357158" y="3071810"/>
            <a:ext cx="8286808" cy="1428760"/>
          </a:xfrm>
          <a:prstGeom prst="rect">
            <a:avLst/>
          </a:prstGeom>
          <a:solidFill>
            <a:srgbClr val="9DE6E6"/>
          </a:solidFill>
          <a:ln w="9525">
            <a:noFill/>
            <a:miter lim="800000"/>
            <a:headEnd/>
            <a:tailEnd/>
          </a:ln>
        </p:spPr>
        <p:txBody>
          <a:bodyPr lIns="90000" tIns="45000" rIns="90000" bIns="45000"/>
          <a:lstStyle/>
          <a:p>
            <a:pPr algn="just"/>
            <a:r>
              <a:rPr lang="es-VE" sz="1200" b="1" dirty="0">
                <a:solidFill>
                  <a:srgbClr val="000000"/>
                </a:solidFill>
              </a:rPr>
              <a:t>LOE Artículo 6 Numeral 3 Literal E</a:t>
            </a:r>
            <a:endParaRPr lang="es-VE" sz="1200" dirty="0"/>
          </a:p>
          <a:p>
            <a:pPr algn="just"/>
            <a:r>
              <a:rPr lang="es-VE" sz="1200" dirty="0">
                <a:solidFill>
                  <a:srgbClr val="000000"/>
                </a:solidFill>
              </a:rPr>
              <a:t> Alcanzar un nuevo modelo de escuela, concebida como espacio abierto para la producción y el desarrollo endógeno, el quehacer comunitario, la formación integral, la creación y la creatividad, la promoción de la salud, la lactancia materna y el respeto por la vida, la defensa de un ambiente sano, seguro y ecológicamente equilibrado, las innovaciones pedagógicas, las comunicaciones alternativas, el uso y desarrollo de las tecnologías de la información y comunicación, la organización comunal, la consolidación de la paz, la tolerancia, la convivencia y el respeto a los derechos humanos. </a:t>
            </a:r>
            <a:endParaRPr lang="es-VE" sz="1200" dirty="0"/>
          </a:p>
        </p:txBody>
      </p:sp>
      <p:sp>
        <p:nvSpPr>
          <p:cNvPr id="8" name="2 Marcador de contenido"/>
          <p:cNvSpPr txBox="1">
            <a:spLocks/>
          </p:cNvSpPr>
          <p:nvPr/>
        </p:nvSpPr>
        <p:spPr bwMode="auto">
          <a:xfrm>
            <a:off x="357158" y="4500570"/>
            <a:ext cx="8286808" cy="2214578"/>
          </a:xfrm>
          <a:prstGeom prst="rect">
            <a:avLst/>
          </a:prstGeom>
          <a:noFill/>
        </p:spPr>
        <p:txBody>
          <a:bodyPr vert="horz" wrap="non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1" i="0" u="none" strike="noStrike" kern="0" cap="none" spc="0" normalizeH="0" baseline="0" noProof="0" dirty="0">
                <a:ln>
                  <a:noFill/>
                </a:ln>
                <a:solidFill>
                  <a:srgbClr val="000000"/>
                </a:solidFill>
                <a:effectLst/>
                <a:uLnTx/>
                <a:uFillTx/>
                <a:latin typeface="Arial" pitchFamily="34" charset="0"/>
              </a:rPr>
              <a:t> En el artículo 6, numeral 3 literal d de la LOE</a:t>
            </a:r>
            <a:r>
              <a:rPr kumimoji="0" lang="es-VE" sz="1200" b="0" i="0" u="none" strike="noStrike" kern="0" cap="none" spc="0" normalizeH="0" baseline="0" noProof="0" dirty="0">
                <a:ln>
                  <a:noFill/>
                </a:ln>
                <a:solidFill>
                  <a:srgbClr val="000000"/>
                </a:solidFill>
                <a:effectLst/>
                <a:uLnTx/>
                <a:uFillTx/>
                <a:latin typeface="Arial" pitchFamily="34" charset="0"/>
              </a:rPr>
              <a:t> se precisa que el  estado</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0" i="0" u="none" strike="noStrike" kern="0" cap="none" spc="0" normalizeH="0" baseline="0" noProof="0" dirty="0">
                <a:ln>
                  <a:noFill/>
                </a:ln>
                <a:solidFill>
                  <a:srgbClr val="000000"/>
                </a:solidFill>
                <a:effectLst/>
                <a:uLnTx/>
                <a:uFillTx/>
                <a:latin typeface="Arial" pitchFamily="34" charset="0"/>
              </a:rPr>
              <a:t> docente planifica, ejecuta, coordina políticas y programas:</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1" i="0" u="none" strike="noStrike" kern="0" cap="none" spc="0" normalizeH="0" baseline="0" noProof="0" dirty="0">
                <a:ln>
                  <a:noFill/>
                </a:ln>
                <a:solidFill>
                  <a:srgbClr val="000000"/>
                </a:solidFill>
                <a:effectLst/>
                <a:uLnTx/>
                <a:uFillTx/>
                <a:latin typeface="Arial" pitchFamily="34" charset="0"/>
              </a:rPr>
              <a:t>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defRPr/>
            </a:pPr>
            <a:r>
              <a:rPr kumimoji="0" lang="es-VE" sz="1200" b="1" i="0" u="none" strike="noStrike" kern="0" cap="none" spc="0" normalizeH="0" baseline="0" noProof="0" dirty="0">
                <a:ln>
                  <a:noFill/>
                </a:ln>
                <a:solidFill>
                  <a:srgbClr val="000000"/>
                </a:solidFill>
                <a:effectLst/>
                <a:uLnTx/>
                <a:uFillTx/>
                <a:latin typeface="Arial" pitchFamily="34" charset="0"/>
              </a:rPr>
              <a:t>  De desarrollo socio cognitivo integral</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defRPr/>
            </a:pPr>
            <a:r>
              <a:rPr kumimoji="0" lang="es-VE" sz="1200" b="1" i="0" u="none" strike="noStrike" kern="0" cap="none" spc="0" normalizeH="0" baseline="0" noProof="0" dirty="0">
                <a:ln>
                  <a:noFill/>
                </a:ln>
                <a:solidFill>
                  <a:srgbClr val="000000"/>
                </a:solidFill>
                <a:effectLst/>
                <a:uLnTx/>
                <a:uFillTx/>
                <a:latin typeface="Arial" pitchFamily="34" charset="0"/>
              </a:rPr>
              <a:t>  Articulando el aprender a  ser, a conocer, a hacer y a convivir</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defRPr/>
            </a:pPr>
            <a:r>
              <a:rPr kumimoji="0" lang="es-VE" sz="1200" b="1" i="0" u="none" strike="noStrike" kern="0" cap="none" spc="0" normalizeH="0" baseline="0" noProof="0" dirty="0">
                <a:ln>
                  <a:noFill/>
                </a:ln>
                <a:solidFill>
                  <a:srgbClr val="000000"/>
                </a:solidFill>
                <a:effectLst/>
                <a:uLnTx/>
                <a:uFillTx/>
                <a:latin typeface="Arial" pitchFamily="34" charset="0"/>
              </a:rPr>
              <a:t>  Desarrollando armónicamente los aspectos cognitivos, afectivos,</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1" i="0" u="none" strike="noStrike" kern="0" cap="none" spc="0" normalizeH="0" baseline="0" noProof="0" dirty="0">
                <a:ln>
                  <a:noFill/>
                </a:ln>
                <a:solidFill>
                  <a:srgbClr val="000000"/>
                </a:solidFill>
                <a:effectLst/>
                <a:uLnTx/>
                <a:uFillTx/>
                <a:latin typeface="Arial" pitchFamily="34" charset="0"/>
              </a:rPr>
              <a:t>     axiológicos y prácticos</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defRPr/>
            </a:pPr>
            <a:r>
              <a:rPr kumimoji="0" lang="es-VE" sz="1200" b="1" i="0" u="none" strike="noStrike" kern="0" cap="none" spc="0" normalizeH="0" baseline="0" noProof="0" dirty="0">
                <a:ln>
                  <a:noFill/>
                </a:ln>
                <a:solidFill>
                  <a:srgbClr val="000000"/>
                </a:solidFill>
                <a:effectLst/>
                <a:uLnTx/>
                <a:uFillTx/>
                <a:latin typeface="Arial" pitchFamily="34" charset="0"/>
              </a:rPr>
              <a:t> Superando la fragmentación, la atomización del saber</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defRPr/>
            </a:pPr>
            <a:r>
              <a:rPr kumimoji="0" lang="es-VE" sz="1200" b="1" i="0" u="none" strike="noStrike" kern="0" cap="none" spc="0" normalizeH="0" baseline="0" noProof="0" dirty="0">
                <a:ln>
                  <a:noFill/>
                </a:ln>
                <a:solidFill>
                  <a:srgbClr val="000000"/>
                </a:solidFill>
                <a:effectLst/>
                <a:uLnTx/>
                <a:uFillTx/>
                <a:latin typeface="Arial" pitchFamily="34" charset="0"/>
              </a:rPr>
              <a:t> Superando la separación entre las actividades manuales e intelectuales</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1" i="0" u="none" strike="noStrike" kern="0" cap="none" spc="0" normalizeH="0" baseline="0" noProof="0" dirty="0">
                <a:ln>
                  <a:noFill/>
                </a:ln>
                <a:solidFill>
                  <a:srgbClr val="000000"/>
                </a:solidFill>
                <a:effectLst/>
                <a:uLnTx/>
                <a:uFillTx/>
                <a:latin typeface="Arial" pitchFamily="34" charset="0"/>
              </a:rPr>
              <a:t> </a:t>
            </a:r>
            <a:endParaRPr kumimoji="0" lang="es-VE" sz="1200" b="0" i="0" u="none" strike="noStrike" kern="0" cap="none" spc="0" normalizeH="0" baseline="0" noProof="0" dirty="0">
              <a:ln>
                <a:noFill/>
              </a:ln>
              <a:solidFill>
                <a:srgbClr val="000000"/>
              </a:solidFill>
              <a:effectLst/>
              <a:uLnTx/>
              <a:uFillTx/>
              <a:latin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0" i="0" u="none" strike="noStrike" kern="0" cap="none" spc="0" normalizeH="0" baseline="0" noProof="0" dirty="0">
                <a:ln>
                  <a:noFill/>
                </a:ln>
                <a:solidFill>
                  <a:srgbClr val="000000"/>
                </a:solidFill>
                <a:effectLst/>
                <a:uLnTx/>
                <a:uFillTx/>
                <a:latin typeface="Arial" pitchFamily="34" charset="0"/>
              </a:rPr>
              <a:t>      </a:t>
            </a:r>
            <a:r>
              <a:rPr kumimoji="0" lang="es-VE" sz="1200" b="0" i="1" u="none" strike="noStrike" kern="0" cap="none" spc="0" normalizeH="0" baseline="0" noProof="0" dirty="0">
                <a:ln>
                  <a:noFill/>
                </a:ln>
                <a:solidFill>
                  <a:srgbClr val="000000"/>
                </a:solidFill>
                <a:effectLst/>
                <a:uLnTx/>
                <a:uFillTx/>
                <a:latin typeface="Arial" pitchFamily="34" charset="0"/>
              </a:rPr>
              <a:t> Estos cinco aspectos son UN TODO que rompe con enfoques y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0" i="1" u="none" strike="noStrike" kern="0" cap="none" spc="0" normalizeH="0" baseline="0" noProof="0" dirty="0">
                <a:ln>
                  <a:noFill/>
                </a:ln>
                <a:solidFill>
                  <a:srgbClr val="000000"/>
                </a:solidFill>
                <a:effectLst/>
                <a:uLnTx/>
                <a:uFillTx/>
                <a:latin typeface="Arial" pitchFamily="34" charset="0"/>
              </a:rPr>
              <a:t>       la segmentación propios del sistema educativo tradicional</a:t>
            </a:r>
            <a:r>
              <a:rPr kumimoji="0" lang="es-VE" sz="1200" b="0" i="0" u="none" strike="noStrike" kern="0" cap="none" spc="0" normalizeH="0" baseline="0" noProof="0" dirty="0">
                <a:ln>
                  <a:noFill/>
                </a:ln>
                <a:solidFill>
                  <a:srgbClr val="000000"/>
                </a:solidFill>
                <a:effectLst/>
                <a:uLnTx/>
                <a:uFillTx/>
                <a:latin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s-VE" sz="1200" b="0" i="0" u="none" strike="noStrike" kern="0" cap="none" spc="0" normalizeH="0" baseline="0" noProof="0" dirty="0">
                <a:ln>
                  <a:noFill/>
                </a:ln>
                <a:solidFill>
                  <a:srgbClr val="000000"/>
                </a:solidFill>
                <a:effectLst/>
                <a:uLnTx/>
                <a:uFillTx/>
                <a:latin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es-VE" sz="1200" b="0" i="0" u="none" strike="noStrike" kern="0" cap="none" spc="0" normalizeH="0" baseline="0" noProof="0" dirty="0">
              <a:ln>
                <a:noFill/>
              </a:ln>
              <a:solidFill>
                <a:srgbClr val="000000"/>
              </a:solidFill>
              <a:effectLst/>
              <a:uLnTx/>
              <a:uFillTx/>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
        <p:nvSpPr>
          <p:cNvPr id="3" name="2 Marcador de contenido"/>
          <p:cNvSpPr>
            <a:spLocks noGrp="1"/>
          </p:cNvSpPr>
          <p:nvPr>
            <p:ph idx="1"/>
          </p:nvPr>
        </p:nvSpPr>
        <p:spPr>
          <a:xfrm>
            <a:off x="142844" y="714356"/>
            <a:ext cx="9001156" cy="5786478"/>
          </a:xfrm>
        </p:spPr>
        <p:txBody>
          <a:bodyPr vert="horz" numCol="1" anchor="t" anchorCtr="0" compatLnSpc="1">
            <a:prstTxWarp prst="textNoShape">
              <a:avLst/>
            </a:prstTxWarp>
            <a:normAutofit fontScale="77500" lnSpcReduction="20000"/>
          </a:bodyPr>
          <a:lstStyle/>
          <a:p>
            <a:pPr marL="90488" indent="0" algn="just">
              <a:lnSpc>
                <a:spcPct val="170000"/>
              </a:lnSpc>
              <a:spcBef>
                <a:spcPct val="0"/>
              </a:spcBef>
              <a:buNone/>
              <a:defRPr/>
            </a:pPr>
            <a:r>
              <a:rPr lang="es-ES" sz="1800" dirty="0">
                <a:solidFill>
                  <a:srgbClr val="000000"/>
                </a:solidFill>
                <a:latin typeface="Arial" pitchFamily="34" charset="0"/>
                <a:ea typeface="DejaVu Sans"/>
                <a:cs typeface="DejaVu Sans"/>
              </a:rPr>
              <a:t> </a:t>
            </a:r>
          </a:p>
          <a:p>
            <a:pPr marL="90488" indent="0" algn="just">
              <a:lnSpc>
                <a:spcPct val="120000"/>
              </a:lnSpc>
              <a:spcBef>
                <a:spcPct val="0"/>
              </a:spcBef>
              <a:buNone/>
              <a:defRPr/>
            </a:pPr>
            <a:r>
              <a:rPr lang="es-ES" sz="1600" dirty="0">
                <a:solidFill>
                  <a:srgbClr val="000000"/>
                </a:solidFill>
                <a:ea typeface="DejaVu Sans"/>
                <a:cs typeface="DejaVu Sans"/>
              </a:rPr>
              <a:t>  </a:t>
            </a:r>
          </a:p>
          <a:p>
            <a:pPr marL="90488" indent="0" algn="ctr">
              <a:lnSpc>
                <a:spcPct val="120000"/>
              </a:lnSpc>
              <a:spcBef>
                <a:spcPct val="0"/>
              </a:spcBef>
              <a:buNone/>
              <a:defRPr/>
            </a:pPr>
            <a:r>
              <a:rPr lang="es-ES" sz="1800" dirty="0">
                <a:solidFill>
                  <a:srgbClr val="000000"/>
                </a:solidFill>
              </a:rPr>
              <a:t> </a:t>
            </a:r>
            <a:r>
              <a:rPr lang="es-ES" sz="1800" b="1" dirty="0">
                <a:solidFill>
                  <a:srgbClr val="000000"/>
                </a:solidFill>
              </a:rPr>
              <a:t>FINALIDADES EDUCATIVAS </a:t>
            </a:r>
          </a:p>
          <a:p>
            <a:pPr marL="90488" indent="0" algn="just">
              <a:lnSpc>
                <a:spcPct val="120000"/>
              </a:lnSpc>
              <a:spcBef>
                <a:spcPct val="0"/>
              </a:spcBef>
              <a:buNone/>
              <a:defRPr/>
            </a:pPr>
            <a:r>
              <a:rPr lang="es-ES" sz="1600" dirty="0">
                <a:solidFill>
                  <a:srgbClr val="000000"/>
                </a:solidFill>
              </a:rPr>
              <a:t>     </a:t>
            </a:r>
          </a:p>
          <a:p>
            <a:pPr marL="90488" indent="0" algn="just">
              <a:lnSpc>
                <a:spcPct val="120000"/>
              </a:lnSpc>
              <a:spcBef>
                <a:spcPct val="0"/>
              </a:spcBef>
              <a:buNone/>
              <a:defRPr/>
            </a:pPr>
            <a:r>
              <a:rPr lang="es-ES" sz="1700" dirty="0">
                <a:solidFill>
                  <a:srgbClr val="000000"/>
                </a:solidFill>
              </a:rPr>
              <a:t>   La ley Orgánica de Educación (LOE) en su artículo 15 establece  como los fines de la Educación:</a:t>
            </a:r>
          </a:p>
          <a:p>
            <a:pPr marL="90488" indent="0" algn="just">
              <a:lnSpc>
                <a:spcPct val="120000"/>
              </a:lnSpc>
              <a:spcBef>
                <a:spcPct val="0"/>
              </a:spcBef>
              <a:buNone/>
              <a:defRPr/>
            </a:pPr>
            <a:endParaRPr lang="es-ES" sz="1600" dirty="0">
              <a:solidFill>
                <a:srgbClr val="000000"/>
              </a:solidFill>
            </a:endParaRPr>
          </a:p>
          <a:p>
            <a:pPr marL="90488" indent="0" algn="just">
              <a:lnSpc>
                <a:spcPct val="120000"/>
              </a:lnSpc>
              <a:spcBef>
                <a:spcPct val="0"/>
              </a:spcBef>
              <a:buNone/>
              <a:defRPr/>
            </a:pPr>
            <a:r>
              <a:rPr lang="es-ES" sz="1600" dirty="0">
                <a:solidFill>
                  <a:srgbClr val="000000"/>
                </a:solidFill>
              </a:rPr>
              <a:t> </a:t>
            </a:r>
            <a:r>
              <a:rPr lang="es-ES" sz="1700" dirty="0">
                <a:solidFill>
                  <a:srgbClr val="000000"/>
                </a:solidFill>
              </a:rPr>
              <a:t>1.     Desarrollar el potencial creativo de cada ser humano para  el pleno  ejercicio de su personalidad y ciudadanía  en una  sociedad democrática  basada en la valoración ética y social del trabajo liberador y en la participación activa, consciente, protagónica, responsable y solidaria, comprometida con los  procesos de transformación social y consustanciada con los principios de  soberanía y autodeterminación de los pueblos, con los valores de la identidad local, regional, nacional, con una visión indígena, </a:t>
            </a:r>
            <a:r>
              <a:rPr lang="es-ES" sz="1700" dirty="0" err="1">
                <a:solidFill>
                  <a:srgbClr val="000000"/>
                </a:solidFill>
              </a:rPr>
              <a:t>afrodescendiente</a:t>
            </a:r>
            <a:r>
              <a:rPr lang="es-ES" sz="1700" dirty="0">
                <a:solidFill>
                  <a:srgbClr val="000000"/>
                </a:solidFill>
              </a:rPr>
              <a:t>,  latinoamericana, caribeña y universal.</a:t>
            </a:r>
          </a:p>
          <a:p>
            <a:pPr marL="90488" indent="0" algn="just">
              <a:lnSpc>
                <a:spcPct val="120000"/>
              </a:lnSpc>
              <a:spcBef>
                <a:spcPct val="0"/>
              </a:spcBef>
              <a:buNone/>
              <a:defRPr/>
            </a:pPr>
            <a:endParaRPr lang="es-ES" sz="1700" dirty="0">
              <a:solidFill>
                <a:srgbClr val="000000"/>
              </a:solidFill>
            </a:endParaRPr>
          </a:p>
          <a:p>
            <a:pPr marL="90488" indent="0" algn="just">
              <a:lnSpc>
                <a:spcPct val="120000"/>
              </a:lnSpc>
              <a:spcBef>
                <a:spcPct val="0"/>
              </a:spcBef>
              <a:buNone/>
              <a:defRPr/>
            </a:pPr>
            <a:r>
              <a:rPr lang="es-ES" sz="1700" dirty="0">
                <a:solidFill>
                  <a:srgbClr val="000000"/>
                </a:solidFill>
              </a:rPr>
              <a:t>   2.  Desarrollar una nueva cultura política fundamentada en la participación  protagónica y el fortalecimiento del Poder Popular, en la democratización del  saber y en la promoción de la escuela como espacio de  formación   de  ciudadanía y de participación comunitaria, para la reconstrucción del espíritu público en los nuevos  republicanos y en las  nuevas republicanas con  profunda conciencia del deber social.</a:t>
            </a:r>
          </a:p>
          <a:p>
            <a:pPr marL="90488" indent="0" algn="just">
              <a:lnSpc>
                <a:spcPct val="120000"/>
              </a:lnSpc>
              <a:spcBef>
                <a:spcPct val="0"/>
              </a:spcBef>
              <a:buNone/>
              <a:defRPr/>
            </a:pPr>
            <a:endParaRPr lang="es-ES" sz="1700" dirty="0">
              <a:solidFill>
                <a:srgbClr val="000000"/>
              </a:solidFill>
            </a:endParaRPr>
          </a:p>
          <a:p>
            <a:pPr marL="90488" indent="0" algn="just">
              <a:lnSpc>
                <a:spcPct val="120000"/>
              </a:lnSpc>
              <a:spcBef>
                <a:spcPct val="0"/>
              </a:spcBef>
              <a:buNone/>
              <a:defRPr/>
            </a:pPr>
            <a:r>
              <a:rPr lang="es-ES" sz="1700" dirty="0">
                <a:solidFill>
                  <a:srgbClr val="000000"/>
                </a:solidFill>
              </a:rPr>
              <a:t>3. Formar ciudadanos y ciudadanas a partir del enfoque </a:t>
            </a:r>
            <a:r>
              <a:rPr lang="es-ES" sz="1700" dirty="0" err="1">
                <a:solidFill>
                  <a:srgbClr val="000000"/>
                </a:solidFill>
              </a:rPr>
              <a:t>Geohistórico</a:t>
            </a:r>
            <a:r>
              <a:rPr lang="es-ES" sz="1700" dirty="0">
                <a:solidFill>
                  <a:srgbClr val="000000"/>
                </a:solidFill>
              </a:rPr>
              <a:t> con conciencia de nacionalidad y soberanía, aprecio por los valores patrios, valorización de los espacios geográficos y de las tradiciones, saberes populares, ancestrales, artesanales y particularidades culturales de las diversas regiones  del país y desarrollar en los ciudadanos y las ciudadanas la conciencia de Venezuela como país energético y especialmente </a:t>
            </a:r>
            <a:r>
              <a:rPr lang="es-ES" sz="1700" dirty="0" err="1">
                <a:solidFill>
                  <a:srgbClr val="000000"/>
                </a:solidFill>
              </a:rPr>
              <a:t>hidrocarburífero</a:t>
            </a:r>
            <a:r>
              <a:rPr lang="es-ES" sz="1700" dirty="0">
                <a:solidFill>
                  <a:srgbClr val="000000"/>
                </a:solidFill>
              </a:rPr>
              <a:t>, en el marco de la conformación de un nuevo modelo productivo endógeno.  </a:t>
            </a:r>
          </a:p>
          <a:p>
            <a:pPr marL="90488" indent="0" algn="just">
              <a:lnSpc>
                <a:spcPct val="120000"/>
              </a:lnSpc>
              <a:spcBef>
                <a:spcPct val="0"/>
              </a:spcBef>
              <a:buNone/>
              <a:defRPr/>
            </a:pPr>
            <a:endParaRPr lang="es-ES" sz="1700" dirty="0">
              <a:solidFill>
                <a:srgbClr val="000000"/>
              </a:solidFill>
            </a:endParaRPr>
          </a:p>
          <a:p>
            <a:pPr marL="90488" indent="0" algn="just">
              <a:lnSpc>
                <a:spcPct val="120000"/>
              </a:lnSpc>
              <a:spcBef>
                <a:spcPct val="0"/>
              </a:spcBef>
              <a:buNone/>
              <a:defRPr/>
            </a:pPr>
            <a:r>
              <a:rPr lang="es-ES" sz="1700" dirty="0">
                <a:solidFill>
                  <a:srgbClr val="000000"/>
                </a:solidFill>
              </a:rPr>
              <a:t>4. Fomentar el respeto a la dignidad de las personas y la formación transversal izada por valores éticos de  tolerancia, justicia, solidaridad, paz, respeto a los derechos humanos y la no discriminación.</a:t>
            </a:r>
          </a:p>
          <a:p>
            <a:pPr marL="90488" indent="0" algn="just">
              <a:lnSpc>
                <a:spcPct val="80000"/>
              </a:lnSpc>
              <a:spcBef>
                <a:spcPct val="0"/>
              </a:spcBef>
              <a:buNone/>
              <a:defRPr/>
            </a:pPr>
            <a:endParaRPr lang="es-ES" sz="1300" b="1" dirty="0">
              <a:solidFill>
                <a:srgbClr val="000000"/>
              </a:solidFill>
            </a:endParaRPr>
          </a:p>
          <a:p>
            <a:pPr marL="90488" indent="0" algn="just">
              <a:lnSpc>
                <a:spcPct val="80000"/>
              </a:lnSpc>
              <a:spcBef>
                <a:spcPct val="0"/>
              </a:spcBef>
              <a:buNone/>
              <a:defRPr/>
            </a:pPr>
            <a:r>
              <a:rPr lang="es-ES" sz="1300" b="1" dirty="0">
                <a:solidFill>
                  <a:srgbClr val="000000"/>
                </a:solidFill>
              </a:rPr>
              <a:t>	</a:t>
            </a:r>
          </a:p>
          <a:p>
            <a:pPr marL="90488" indent="0" algn="just">
              <a:lnSpc>
                <a:spcPct val="80000"/>
              </a:lnSpc>
              <a:spcBef>
                <a:spcPct val="0"/>
              </a:spcBef>
              <a:buNone/>
              <a:defRPr/>
            </a:pPr>
            <a:r>
              <a:rPr lang="es-ES" sz="1300" b="1" dirty="0">
                <a:solidFill>
                  <a:srgbClr val="000000"/>
                </a:solidFill>
              </a:rPr>
              <a:t> </a:t>
            </a:r>
            <a:r>
              <a:rPr lang="es-VE" sz="1300" b="1" dirty="0">
                <a:solidFill>
                  <a:srgbClr val="000000"/>
                </a:solidFill>
              </a:rPr>
              <a:t>     </a:t>
            </a:r>
            <a:endParaRPr lang="es-VE" sz="1300" dirty="0">
              <a:solidFill>
                <a:srgbClr val="000000"/>
              </a:solidFill>
            </a:endParaRPr>
          </a:p>
        </p:txBody>
      </p:sp>
      <p:pic>
        <p:nvPicPr>
          <p:cNvPr id="6" name="Picture 3"/>
          <p:cNvPicPr>
            <a:picLocks noChangeAspect="1" noChangeArrowheads="1"/>
          </p:cNvPicPr>
          <p:nvPr/>
        </p:nvPicPr>
        <p:blipFill>
          <a:blip r:embed="rId2" cstate="print"/>
          <a:srcRect/>
          <a:stretch>
            <a:fillRect/>
          </a:stretch>
        </p:blipFill>
        <p:spPr bwMode="auto">
          <a:xfrm>
            <a:off x="0" y="-14927"/>
            <a:ext cx="2071670" cy="81974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2"/>
          <p:cNvSpPr>
            <a:spLocks noChangeShapeType="1"/>
          </p:cNvSpPr>
          <p:nvPr/>
        </p:nvSpPr>
        <p:spPr bwMode="auto">
          <a:xfrm>
            <a:off x="1619250" y="333375"/>
            <a:ext cx="7489825" cy="0"/>
          </a:xfrm>
          <a:prstGeom prst="line">
            <a:avLst/>
          </a:prstGeom>
          <a:noFill/>
          <a:ln w="25560">
            <a:solidFill>
              <a:srgbClr val="000000"/>
            </a:solidFill>
            <a:round/>
            <a:headEnd/>
            <a:tailEnd/>
          </a:ln>
        </p:spPr>
        <p:txBody>
          <a:bodyPr/>
          <a:lstStyle/>
          <a:p>
            <a:endParaRPr lang="es-VE" dirty="0"/>
          </a:p>
        </p:txBody>
      </p:sp>
      <p:sp>
        <p:nvSpPr>
          <p:cNvPr id="3" name="2 Marcador de contenido"/>
          <p:cNvSpPr>
            <a:spLocks noGrp="1"/>
          </p:cNvSpPr>
          <p:nvPr>
            <p:ph idx="1"/>
          </p:nvPr>
        </p:nvSpPr>
        <p:spPr>
          <a:xfrm>
            <a:off x="285720" y="357166"/>
            <a:ext cx="8572560" cy="2500306"/>
          </a:xfrm>
        </p:spPr>
        <p:txBody>
          <a:bodyPr vert="horz" numCol="1" anchor="t" anchorCtr="0" compatLnSpc="1">
            <a:prstTxWarp prst="textNoShape">
              <a:avLst/>
            </a:prstTxWarp>
            <a:normAutofit/>
          </a:bodyPr>
          <a:lstStyle/>
          <a:p>
            <a:pPr marL="0" indent="0" algn="just" eaLnBrk="1" hangingPunct="1">
              <a:lnSpc>
                <a:spcPct val="80000"/>
              </a:lnSpc>
              <a:spcBef>
                <a:spcPct val="0"/>
              </a:spcBef>
              <a:buFontTx/>
              <a:buNone/>
              <a:defRPr/>
            </a:pPr>
            <a:endParaRPr lang="es-VE" sz="1200" b="1" dirty="0">
              <a:solidFill>
                <a:srgbClr val="000000"/>
              </a:solidFill>
            </a:endParaRPr>
          </a:p>
          <a:p>
            <a:pPr marL="0" indent="0" algn="just" eaLnBrk="1" hangingPunct="1">
              <a:lnSpc>
                <a:spcPct val="80000"/>
              </a:lnSpc>
              <a:spcBef>
                <a:spcPct val="0"/>
              </a:spcBef>
              <a:buFontTx/>
              <a:buNone/>
              <a:defRPr/>
            </a:pPr>
            <a:r>
              <a:rPr lang="es-VE" sz="1200" b="1" dirty="0">
                <a:solidFill>
                  <a:srgbClr val="000000"/>
                </a:solidFill>
              </a:rPr>
              <a:t>  </a:t>
            </a:r>
          </a:p>
          <a:p>
            <a:pPr marL="0" indent="0" algn="just" eaLnBrk="1" hangingPunct="1">
              <a:lnSpc>
                <a:spcPct val="80000"/>
              </a:lnSpc>
              <a:spcBef>
                <a:spcPct val="0"/>
              </a:spcBef>
              <a:buFontTx/>
              <a:buNone/>
              <a:defRPr/>
            </a:pPr>
            <a:r>
              <a:rPr lang="es-VE" sz="1400" b="1" dirty="0">
                <a:solidFill>
                  <a:srgbClr val="000000"/>
                </a:solidFill>
              </a:rPr>
              <a:t>                                                      FINALIDADES EDUCATIVAS </a:t>
            </a:r>
          </a:p>
          <a:p>
            <a:pPr marL="0" indent="0" algn="just" eaLnBrk="1" hangingPunct="1">
              <a:lnSpc>
                <a:spcPct val="80000"/>
              </a:lnSpc>
              <a:spcBef>
                <a:spcPct val="0"/>
              </a:spcBef>
              <a:buFontTx/>
              <a:buNone/>
              <a:defRPr/>
            </a:pPr>
            <a:r>
              <a:rPr lang="es-VE" sz="1400" b="1" dirty="0">
                <a:solidFill>
                  <a:srgbClr val="000000"/>
                </a:solidFill>
              </a:rPr>
              <a:t>  </a:t>
            </a:r>
            <a:r>
              <a:rPr lang="es-VE" sz="1300" b="1" dirty="0">
                <a:solidFill>
                  <a:srgbClr val="000000"/>
                </a:solidFill>
              </a:rPr>
              <a:t>   </a:t>
            </a:r>
          </a:p>
          <a:p>
            <a:pPr marL="0" indent="0" algn="just" eaLnBrk="1" hangingPunct="1">
              <a:lnSpc>
                <a:spcPct val="80000"/>
              </a:lnSpc>
              <a:spcBef>
                <a:spcPct val="0"/>
              </a:spcBef>
              <a:buFontTx/>
              <a:buNone/>
              <a:defRPr/>
            </a:pPr>
            <a:r>
              <a:rPr lang="es-VE" sz="1300" dirty="0">
                <a:solidFill>
                  <a:srgbClr val="000000"/>
                </a:solidFill>
                <a:latin typeface="Arial" pitchFamily="34" charset="0"/>
                <a:ea typeface="DejaVu Sans"/>
                <a:cs typeface="DejaVu Sans"/>
              </a:rPr>
              <a:t>   La ley Orgánica de Educación (LOE) en su artículo 15 establece  como los fines de la Educación:</a:t>
            </a:r>
          </a:p>
          <a:p>
            <a:pPr marL="90488" indent="0" algn="just" eaLnBrk="1" hangingPunct="1">
              <a:lnSpc>
                <a:spcPct val="80000"/>
              </a:lnSpc>
              <a:spcBef>
                <a:spcPct val="0"/>
              </a:spcBef>
              <a:buFontTx/>
              <a:buNone/>
              <a:defRPr/>
            </a:pPr>
            <a:r>
              <a:rPr lang="es-VE" sz="1300" b="1" dirty="0">
                <a:solidFill>
                  <a:srgbClr val="000000"/>
                </a:solidFill>
              </a:rPr>
              <a:t>	</a:t>
            </a:r>
          </a:p>
          <a:p>
            <a:pPr marL="90488" indent="0" algn="just" eaLnBrk="1" hangingPunct="1">
              <a:lnSpc>
                <a:spcPct val="80000"/>
              </a:lnSpc>
              <a:spcBef>
                <a:spcPct val="0"/>
              </a:spcBef>
              <a:buFontTx/>
              <a:buNone/>
              <a:defRPr/>
            </a:pPr>
            <a:r>
              <a:rPr lang="es-VE" sz="1300" b="1" dirty="0">
                <a:solidFill>
                  <a:srgbClr val="000000"/>
                </a:solidFill>
              </a:rPr>
              <a:t>      </a:t>
            </a:r>
          </a:p>
          <a:p>
            <a:pPr marL="90488" indent="0" algn="just" eaLnBrk="1" hangingPunct="1">
              <a:lnSpc>
                <a:spcPct val="80000"/>
              </a:lnSpc>
              <a:spcBef>
                <a:spcPct val="0"/>
              </a:spcBef>
              <a:buFontTx/>
              <a:buNone/>
              <a:defRPr/>
            </a:pPr>
            <a:r>
              <a:rPr lang="es-VE" sz="1300" b="1" dirty="0">
                <a:solidFill>
                  <a:srgbClr val="000000"/>
                </a:solidFill>
              </a:rPr>
              <a:t>     </a:t>
            </a:r>
            <a:endParaRPr lang="es-VE" sz="1300" dirty="0">
              <a:solidFill>
                <a:srgbClr val="000000"/>
              </a:solidFill>
            </a:endParaRPr>
          </a:p>
        </p:txBody>
      </p:sp>
      <p:sp>
        <p:nvSpPr>
          <p:cNvPr id="4" name="3 Rectángulo"/>
          <p:cNvSpPr/>
          <p:nvPr/>
        </p:nvSpPr>
        <p:spPr>
          <a:xfrm>
            <a:off x="285720" y="2500306"/>
            <a:ext cx="8643998" cy="240066"/>
          </a:xfrm>
          <a:prstGeom prst="rect">
            <a:avLst/>
          </a:prstGeom>
        </p:spPr>
        <p:txBody>
          <a:bodyPr wrap="square">
            <a:spAutoFit/>
          </a:bodyPr>
          <a:lstStyle/>
          <a:p>
            <a:pPr marL="90488" algn="just">
              <a:lnSpc>
                <a:spcPct val="80000"/>
              </a:lnSpc>
              <a:defRPr/>
            </a:pPr>
            <a:r>
              <a:rPr lang="es-VE" sz="1200" dirty="0">
                <a:solidFill>
                  <a:srgbClr val="000000"/>
                </a:solidFill>
              </a:rPr>
              <a:t> </a:t>
            </a:r>
            <a:endParaRPr lang="es-VE" sz="1200" dirty="0"/>
          </a:p>
        </p:txBody>
      </p:sp>
      <p:sp>
        <p:nvSpPr>
          <p:cNvPr id="5" name="4 Rectángulo"/>
          <p:cNvSpPr/>
          <p:nvPr/>
        </p:nvSpPr>
        <p:spPr>
          <a:xfrm>
            <a:off x="214282" y="1571612"/>
            <a:ext cx="8572560" cy="3982629"/>
          </a:xfrm>
          <a:prstGeom prst="rect">
            <a:avLst/>
          </a:prstGeom>
        </p:spPr>
        <p:txBody>
          <a:bodyPr wrap="square">
            <a:spAutoFit/>
          </a:bodyPr>
          <a:lstStyle/>
          <a:p>
            <a:pPr marL="90488" algn="ctr">
              <a:lnSpc>
                <a:spcPct val="80000"/>
              </a:lnSpc>
              <a:defRPr/>
            </a:pPr>
            <a:r>
              <a:rPr lang="es-ES" sz="1500" dirty="0">
                <a:latin typeface="+mn-lt"/>
              </a:rPr>
              <a:t> </a:t>
            </a:r>
            <a:r>
              <a:rPr lang="es-ES" sz="1500" b="1" dirty="0">
                <a:latin typeface="+mn-lt"/>
              </a:rPr>
              <a:t>FINALIDADES EDUCATIVAS</a:t>
            </a:r>
          </a:p>
          <a:p>
            <a:pPr marL="90488" algn="ctr">
              <a:lnSpc>
                <a:spcPct val="80000"/>
              </a:lnSpc>
              <a:defRPr/>
            </a:pPr>
            <a:endParaRPr lang="es-ES" sz="1500" b="1" dirty="0">
              <a:latin typeface="+mn-lt"/>
            </a:endParaRPr>
          </a:p>
          <a:p>
            <a:pPr marL="90488" algn="just">
              <a:lnSpc>
                <a:spcPct val="80000"/>
              </a:lnSpc>
              <a:defRPr/>
            </a:pPr>
            <a:r>
              <a:rPr lang="es-ES" sz="1500" dirty="0">
                <a:latin typeface="+mn-lt"/>
              </a:rPr>
              <a:t>5. Impulsar la formación de una conciencia ecológica para preservar la biodiversidad y la socio diversidad, las condiciones ambientales y el aprovechamiento racional de los recursos naturales.</a:t>
            </a:r>
          </a:p>
          <a:p>
            <a:pPr marL="90488" algn="just">
              <a:lnSpc>
                <a:spcPct val="80000"/>
              </a:lnSpc>
              <a:defRPr/>
            </a:pPr>
            <a:r>
              <a:rPr lang="es-ES" sz="1500" dirty="0">
                <a:latin typeface="+mn-lt"/>
              </a:rPr>
              <a:t>      </a:t>
            </a:r>
          </a:p>
          <a:p>
            <a:pPr marL="90488" algn="just">
              <a:lnSpc>
                <a:spcPct val="80000"/>
              </a:lnSpc>
              <a:defRPr/>
            </a:pPr>
            <a:r>
              <a:rPr lang="es-ES" sz="1500" dirty="0">
                <a:latin typeface="+mn-lt"/>
              </a:rPr>
              <a:t>6. Formar en, por y para el trabajo social liberador, dentro de una perspectiva integral, mediante políticas de desarrollo humanístico, científico y tecnológico, vinculadas al desarrollo endógeno productivo y sustentable. </a:t>
            </a:r>
          </a:p>
          <a:p>
            <a:pPr marL="90488" algn="just">
              <a:lnSpc>
                <a:spcPct val="80000"/>
              </a:lnSpc>
              <a:defRPr/>
            </a:pPr>
            <a:endParaRPr lang="es-ES" sz="1500" dirty="0">
              <a:latin typeface="+mn-lt"/>
            </a:endParaRPr>
          </a:p>
          <a:p>
            <a:pPr marL="90488" algn="just">
              <a:lnSpc>
                <a:spcPct val="80000"/>
              </a:lnSpc>
              <a:defRPr/>
            </a:pPr>
            <a:r>
              <a:rPr lang="es-ES" sz="1500" dirty="0">
                <a:latin typeface="+mn-lt"/>
              </a:rPr>
              <a:t>7. Impulsar la integración latinoamericana y caribeña bajo la perspectiva </a:t>
            </a:r>
            <a:r>
              <a:rPr lang="es-ES" sz="1500" dirty="0" err="1">
                <a:latin typeface="+mn-lt"/>
              </a:rPr>
              <a:t>Multipolar</a:t>
            </a:r>
            <a:r>
              <a:rPr lang="es-ES" sz="1500" dirty="0">
                <a:latin typeface="+mn-lt"/>
              </a:rPr>
              <a:t> orientada  por el impulso de la democracia participativa, por la lucha contra la exclusión, el racismo y toda forma de discriminación, por la promoción del desarme nuclear y la búsqueda del equilibrio ecológico en el  mundo.</a:t>
            </a:r>
          </a:p>
          <a:p>
            <a:pPr marL="90488" algn="just">
              <a:lnSpc>
                <a:spcPct val="80000"/>
              </a:lnSpc>
              <a:defRPr/>
            </a:pPr>
            <a:endParaRPr lang="es-ES" sz="1500" dirty="0">
              <a:latin typeface="+mn-lt"/>
            </a:endParaRPr>
          </a:p>
          <a:p>
            <a:pPr marL="90488" algn="just">
              <a:lnSpc>
                <a:spcPct val="80000"/>
              </a:lnSpc>
              <a:defRPr/>
            </a:pPr>
            <a:r>
              <a:rPr lang="es-ES" sz="1500" dirty="0">
                <a:latin typeface="+mn-lt"/>
              </a:rPr>
              <a:t> 8. Desarrollar la capacidad de abstracción y el pensamiento crítico mediante la formación en filosofía, lógica y       matemáticas, con métodos innovadores que privilegien el aprendizaje desde la cotidianidad y la experiencia.</a:t>
            </a:r>
          </a:p>
          <a:p>
            <a:pPr marL="90488" algn="just">
              <a:lnSpc>
                <a:spcPct val="80000"/>
              </a:lnSpc>
              <a:defRPr/>
            </a:pPr>
            <a:r>
              <a:rPr lang="es-ES" sz="1500" dirty="0">
                <a:latin typeface="+mn-lt"/>
              </a:rPr>
              <a:t>     </a:t>
            </a:r>
          </a:p>
          <a:p>
            <a:pPr marL="90488" algn="just">
              <a:lnSpc>
                <a:spcPct val="80000"/>
              </a:lnSpc>
              <a:defRPr/>
            </a:pPr>
            <a:r>
              <a:rPr lang="es-ES" sz="1500" dirty="0">
                <a:latin typeface="+mn-lt"/>
              </a:rPr>
              <a:t> 9. Desarrollar un proceso educativo que eleve la conciencia para alcanzar la suprema felicidad social a través de una estructura socioeconómica incluyente y un nuevo modelo productivo social, humanista y endógeno.</a:t>
            </a:r>
          </a:p>
          <a:p>
            <a:pPr marL="90488" algn="just">
              <a:lnSpc>
                <a:spcPct val="80000"/>
              </a:lnSpc>
              <a:defRPr/>
            </a:pPr>
            <a:endParaRPr lang="es-VE" sz="1600" dirty="0"/>
          </a:p>
        </p:txBody>
      </p:sp>
      <p:pic>
        <p:nvPicPr>
          <p:cNvPr id="6" name="Picture 3"/>
          <p:cNvPicPr>
            <a:picLocks noChangeAspect="1" noChangeArrowheads="1"/>
          </p:cNvPicPr>
          <p:nvPr/>
        </p:nvPicPr>
        <p:blipFill>
          <a:blip r:embed="rId2" cstate="print"/>
          <a:srcRect/>
          <a:stretch>
            <a:fillRect/>
          </a:stretch>
        </p:blipFill>
        <p:spPr bwMode="auto">
          <a:xfrm>
            <a:off x="0" y="-14927"/>
            <a:ext cx="2071670" cy="81974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a:off x="1619250" y="404813"/>
            <a:ext cx="7489825" cy="0"/>
          </a:xfrm>
          <a:prstGeom prst="line">
            <a:avLst/>
          </a:prstGeom>
          <a:noFill/>
          <a:ln w="25560">
            <a:solidFill>
              <a:srgbClr val="000000"/>
            </a:solidFill>
            <a:round/>
            <a:headEnd/>
            <a:tailEnd/>
          </a:ln>
        </p:spPr>
        <p:txBody>
          <a:bodyPr/>
          <a:lstStyle/>
          <a:p>
            <a:endParaRPr lang="es-VE" dirty="0"/>
          </a:p>
        </p:txBody>
      </p:sp>
      <p:pic>
        <p:nvPicPr>
          <p:cNvPr id="23555" name="Picture 3"/>
          <p:cNvPicPr>
            <a:picLocks noChangeAspect="1" noChangeArrowheads="1"/>
          </p:cNvPicPr>
          <p:nvPr/>
        </p:nvPicPr>
        <p:blipFill>
          <a:blip r:embed="rId2" cstate="print"/>
          <a:srcRect/>
          <a:stretch>
            <a:fillRect/>
          </a:stretch>
        </p:blipFill>
        <p:spPr bwMode="auto">
          <a:xfrm>
            <a:off x="0" y="44450"/>
            <a:ext cx="1714480" cy="741344"/>
          </a:xfrm>
          <a:prstGeom prst="rect">
            <a:avLst/>
          </a:prstGeom>
          <a:noFill/>
          <a:ln w="9525">
            <a:noFill/>
            <a:miter lim="800000"/>
            <a:headEnd/>
            <a:tailEnd/>
          </a:ln>
        </p:spPr>
      </p:pic>
      <p:sp>
        <p:nvSpPr>
          <p:cNvPr id="85" name="CustomShape 3"/>
          <p:cNvSpPr>
            <a:spLocks noChangeArrowheads="1"/>
          </p:cNvSpPr>
          <p:nvPr/>
        </p:nvSpPr>
        <p:spPr bwMode="auto">
          <a:xfrm>
            <a:off x="285720" y="2586038"/>
            <a:ext cx="8501093" cy="3843358"/>
          </a:xfrm>
          <a:prstGeom prst="rect">
            <a:avLst/>
          </a:prstGeom>
          <a:noFill/>
          <a:ln w="9525">
            <a:noFill/>
            <a:miter lim="800000"/>
            <a:headEnd/>
            <a:tailEnd/>
          </a:ln>
        </p:spPr>
        <p:txBody>
          <a:bodyPr lIns="90000" tIns="45000" rIns="90000" bIns="45000"/>
          <a:lstStyle/>
          <a:p>
            <a:pPr algn="just">
              <a:lnSpc>
                <a:spcPct val="150000"/>
              </a:lnSpc>
              <a:buFont typeface="Lucida Sans" pitchFamily="34" charset="0"/>
              <a:buAutoNum type="arabicPeriod"/>
            </a:pPr>
            <a:r>
              <a:rPr lang="es-VE" sz="1400" dirty="0">
                <a:solidFill>
                  <a:srgbClr val="000000"/>
                </a:solidFill>
              </a:rPr>
              <a:t>GARANTIZAR EDUCACIÓN DE CALIDAD PARA TODAS Y TODOS.</a:t>
            </a:r>
            <a:endParaRPr lang="es-VE" dirty="0"/>
          </a:p>
          <a:p>
            <a:pPr algn="just">
              <a:lnSpc>
                <a:spcPct val="150000"/>
              </a:lnSpc>
              <a:buFont typeface="Lucida Sans" pitchFamily="34" charset="0"/>
              <a:buAutoNum type="arabicPeriod"/>
            </a:pPr>
            <a:r>
              <a:rPr lang="es-VE" sz="1400" dirty="0">
                <a:solidFill>
                  <a:srgbClr val="000000"/>
                </a:solidFill>
              </a:rPr>
              <a:t>DESARROLLAR  UNA PEDAGOGIA DEL AMOR, EL EJEMPLO Y LA CURIOSIDAD.</a:t>
            </a:r>
            <a:endParaRPr lang="es-VE" dirty="0"/>
          </a:p>
          <a:p>
            <a:pPr algn="just">
              <a:lnSpc>
                <a:spcPct val="150000"/>
              </a:lnSpc>
              <a:buFont typeface="Lucida Sans" pitchFamily="34" charset="0"/>
              <a:buAutoNum type="arabicPeriod"/>
            </a:pPr>
            <a:r>
              <a:rPr lang="es-VE" sz="1400" dirty="0">
                <a:solidFill>
                  <a:srgbClr val="000000"/>
                </a:solidFill>
              </a:rPr>
              <a:t>FORTALECER EL PAPEL DE LOS MAESTROS Y LAS MAESTRAS COMO ACTORES FUNDAMENTALES DE LA CALIDAD EDUCATIVA.</a:t>
            </a:r>
            <a:endParaRPr lang="es-VE" dirty="0"/>
          </a:p>
          <a:p>
            <a:pPr algn="just">
              <a:lnSpc>
                <a:spcPct val="150000"/>
              </a:lnSpc>
              <a:buFont typeface="Lucida Sans" pitchFamily="34" charset="0"/>
              <a:buAutoNum type="arabicPeriod"/>
            </a:pPr>
            <a:r>
              <a:rPr lang="es-VE" sz="1400" dirty="0">
                <a:solidFill>
                  <a:srgbClr val="000000"/>
                </a:solidFill>
              </a:rPr>
              <a:t>PROMOVER UN CLIMA ESCOLAR CARACTERIZADO POR LA CONVIVENCIA.</a:t>
            </a:r>
            <a:endParaRPr lang="es-VE" dirty="0"/>
          </a:p>
          <a:p>
            <a:pPr algn="just">
              <a:lnSpc>
                <a:spcPct val="150000"/>
              </a:lnSpc>
              <a:buFont typeface="Lucida Sans" pitchFamily="34" charset="0"/>
              <a:buAutoNum type="arabicPeriod"/>
            </a:pPr>
            <a:r>
              <a:rPr lang="es-VE" sz="1400" dirty="0">
                <a:solidFill>
                  <a:srgbClr val="000000"/>
                </a:solidFill>
              </a:rPr>
              <a:t>GARANTIZAR UN SISTEMA  DE PROTECCIÓN ESTUDIANTIL.</a:t>
            </a:r>
            <a:endParaRPr lang="es-VE" dirty="0"/>
          </a:p>
          <a:p>
            <a:pPr algn="just">
              <a:lnSpc>
                <a:spcPct val="150000"/>
              </a:lnSpc>
              <a:buFont typeface="Lucida Sans" pitchFamily="34" charset="0"/>
              <a:buAutoNum type="arabicPeriod"/>
            </a:pPr>
            <a:r>
              <a:rPr lang="es-VE" sz="1400" dirty="0">
                <a:solidFill>
                  <a:srgbClr val="000000"/>
                </a:solidFill>
              </a:rPr>
              <a:t>LOGRAR UNA ESTRECHA  RELACIÓN  ENTRE LA ESCUELA, LA FAMILIA Y COMUNIDAD.</a:t>
            </a:r>
            <a:endParaRPr lang="es-VE" dirty="0"/>
          </a:p>
          <a:p>
            <a:pPr algn="just">
              <a:lnSpc>
                <a:spcPct val="150000"/>
              </a:lnSpc>
              <a:buFont typeface="Lucida Sans" pitchFamily="34" charset="0"/>
              <a:buAutoNum type="arabicPeriod"/>
            </a:pPr>
            <a:r>
              <a:rPr lang="es-VE" sz="1400" dirty="0">
                <a:solidFill>
                  <a:srgbClr val="000000"/>
                </a:solidFill>
              </a:rPr>
              <a:t>DESARROLLAR UNA CURRÌCULO NACIONAL INTEGRADO Y ACTUALIZADO.</a:t>
            </a:r>
            <a:endParaRPr lang="es-VE" sz="1400" dirty="0"/>
          </a:p>
          <a:p>
            <a:pPr algn="just">
              <a:lnSpc>
                <a:spcPct val="150000"/>
              </a:lnSpc>
              <a:buFont typeface="Lucida Sans" pitchFamily="34" charset="0"/>
              <a:buAutoNum type="arabicPeriod"/>
            </a:pPr>
            <a:r>
              <a:rPr lang="es-VE" sz="1400" dirty="0">
                <a:solidFill>
                  <a:srgbClr val="000000"/>
                </a:solidFill>
              </a:rPr>
              <a:t>GARANTIZAR EDIFICACIONES EDUCATIVAS SENCILLAS, AMIGABLES, SEGURAS .</a:t>
            </a:r>
            <a:endParaRPr lang="es-VE" dirty="0"/>
          </a:p>
          <a:p>
            <a:pPr algn="just">
              <a:lnSpc>
                <a:spcPct val="150000"/>
              </a:lnSpc>
              <a:buFont typeface="Lucida Sans" pitchFamily="34" charset="0"/>
              <a:buAutoNum type="arabicPeriod"/>
            </a:pPr>
            <a:r>
              <a:rPr lang="es-VE" sz="1400" dirty="0">
                <a:solidFill>
                  <a:srgbClr val="000000"/>
                </a:solidFill>
              </a:rPr>
              <a:t>DESARROLLAR UN SISTEMA DE EVALUACIÓN DE LA CALIDAD EDUCATIVA.</a:t>
            </a:r>
            <a:endParaRPr lang="es-VE" dirty="0"/>
          </a:p>
          <a:p>
            <a:pPr algn="just">
              <a:lnSpc>
                <a:spcPct val="150000"/>
              </a:lnSpc>
              <a:buFont typeface="Lucida Sans" pitchFamily="34" charset="0"/>
              <a:buAutoNum type="arabicPeriod"/>
            </a:pPr>
            <a:r>
              <a:rPr lang="es-VE" sz="1400" dirty="0">
                <a:solidFill>
                  <a:srgbClr val="000000"/>
                </a:solidFill>
              </a:rPr>
              <a:t>RECONFIGURAR LA ORGANIZACIÓN Y FUNCIONAMIENTO DEL MPPE.</a:t>
            </a:r>
            <a:endParaRPr lang="es-VE" dirty="0"/>
          </a:p>
        </p:txBody>
      </p:sp>
      <p:sp>
        <p:nvSpPr>
          <p:cNvPr id="23557" name="CustomShape 4"/>
          <p:cNvSpPr>
            <a:spLocks noChangeArrowheads="1"/>
          </p:cNvSpPr>
          <p:nvPr/>
        </p:nvSpPr>
        <p:spPr bwMode="auto">
          <a:xfrm>
            <a:off x="0" y="795323"/>
            <a:ext cx="9144000" cy="419099"/>
          </a:xfrm>
          <a:prstGeom prst="rect">
            <a:avLst/>
          </a:prstGeom>
          <a:solidFill>
            <a:srgbClr val="29A2A2"/>
          </a:solidFill>
          <a:ln w="9525">
            <a:noFill/>
            <a:miter lim="800000"/>
            <a:headEnd/>
            <a:tailEnd/>
          </a:ln>
        </p:spPr>
        <p:txBody>
          <a:bodyPr wrap="none"/>
          <a:lstStyle/>
          <a:p>
            <a:pPr algn="ctr"/>
            <a:r>
              <a:rPr lang="es-VE" sz="1600" b="1" dirty="0">
                <a:solidFill>
                  <a:srgbClr val="000000"/>
                </a:solidFill>
              </a:rPr>
              <a:t>EXPECTATIVAS SOCIALES DE LA CONSULTA POR LA CALIDAD EDUCATIVA</a:t>
            </a:r>
            <a:endParaRPr lang="es-VE" sz="1600" dirty="0"/>
          </a:p>
        </p:txBody>
      </p:sp>
      <p:sp>
        <p:nvSpPr>
          <p:cNvPr id="23558" name="CustomShape 5"/>
          <p:cNvSpPr>
            <a:spLocks noChangeArrowheads="1"/>
          </p:cNvSpPr>
          <p:nvPr/>
        </p:nvSpPr>
        <p:spPr bwMode="auto">
          <a:xfrm>
            <a:off x="155575" y="-144463"/>
            <a:ext cx="304800" cy="304801"/>
          </a:xfrm>
          <a:prstGeom prst="rect">
            <a:avLst/>
          </a:prstGeom>
          <a:noFill/>
          <a:ln w="9525">
            <a:noFill/>
            <a:miter lim="800000"/>
            <a:headEnd/>
            <a:tailEnd/>
          </a:ln>
        </p:spPr>
        <p:txBody>
          <a:bodyPr/>
          <a:lstStyle/>
          <a:p>
            <a:endParaRPr lang="es-VE" dirty="0"/>
          </a:p>
        </p:txBody>
      </p:sp>
      <p:pic>
        <p:nvPicPr>
          <p:cNvPr id="88" name="Picture 6"/>
          <p:cNvPicPr>
            <a:picLocks noChangeAspect="1" noChangeArrowheads="1"/>
          </p:cNvPicPr>
          <p:nvPr/>
        </p:nvPicPr>
        <p:blipFill>
          <a:blip r:embed="rId3" cstate="print"/>
          <a:srcRect/>
          <a:stretch>
            <a:fillRect/>
          </a:stretch>
        </p:blipFill>
        <p:spPr bwMode="auto">
          <a:xfrm>
            <a:off x="252413" y="1339850"/>
            <a:ext cx="1074737" cy="1130300"/>
          </a:xfrm>
          <a:prstGeom prst="rect">
            <a:avLst/>
          </a:prstGeom>
          <a:noFill/>
          <a:ln w="9525">
            <a:noFill/>
            <a:miter lim="800000"/>
            <a:headEnd/>
            <a:tailEnd/>
          </a:ln>
        </p:spPr>
      </p:pic>
      <p:sp>
        <p:nvSpPr>
          <p:cNvPr id="89" name="CustomShape 6"/>
          <p:cNvSpPr>
            <a:spLocks noChangeArrowheads="1"/>
          </p:cNvSpPr>
          <p:nvPr/>
        </p:nvSpPr>
        <p:spPr bwMode="auto">
          <a:xfrm>
            <a:off x="2097088" y="1339850"/>
            <a:ext cx="6938962" cy="1089025"/>
          </a:xfrm>
          <a:prstGeom prst="rect">
            <a:avLst/>
          </a:prstGeom>
          <a:solidFill>
            <a:srgbClr val="9DE6E6"/>
          </a:solidFill>
          <a:ln w="9525">
            <a:noFill/>
            <a:miter lim="800000"/>
            <a:headEnd/>
            <a:tailEnd/>
          </a:ln>
        </p:spPr>
        <p:txBody>
          <a:bodyPr lIns="90000" tIns="45000" rIns="90000" bIns="45000"/>
          <a:lstStyle/>
          <a:p>
            <a:pPr algn="just"/>
            <a:r>
              <a:rPr lang="es-VE" sz="1400" b="1" dirty="0">
                <a:solidFill>
                  <a:srgbClr val="000000"/>
                </a:solidFill>
              </a:rPr>
              <a:t>Más de 7 millones de personas </a:t>
            </a:r>
            <a:r>
              <a:rPr lang="es-VE" sz="1400" dirty="0">
                <a:solidFill>
                  <a:srgbClr val="000000"/>
                </a:solidFill>
              </a:rPr>
              <a:t>de todas las regiones del país, permitió reconocer los avances, logros y desafíos pendientes para la formulación de políticas públicas en todos los ámbitos, niveles y modalidades de la educación, siendo uno de los resultados más significativos el mejoramiento de la educación media general y media técnica.</a:t>
            </a:r>
            <a:endParaRPr lang="es-VE" dirty="0"/>
          </a:p>
        </p:txBody>
      </p:sp>
      <p:sp>
        <p:nvSpPr>
          <p:cNvPr id="90" name="CustomShape 7"/>
          <p:cNvSpPr>
            <a:spLocks noChangeArrowheads="1"/>
          </p:cNvSpPr>
          <p:nvPr/>
        </p:nvSpPr>
        <p:spPr bwMode="auto">
          <a:xfrm>
            <a:off x="1403350" y="1773238"/>
            <a:ext cx="625475" cy="223837"/>
          </a:xfrm>
          <a:prstGeom prst="rightArrow">
            <a:avLst>
              <a:gd name="adj1" fmla="val 50000"/>
              <a:gd name="adj2" fmla="val 50117"/>
            </a:avLst>
          </a:prstGeom>
          <a:solidFill>
            <a:srgbClr val="000000"/>
          </a:solidFill>
          <a:ln w="25560">
            <a:solidFill>
              <a:srgbClr val="000000"/>
            </a:solidFill>
            <a:round/>
            <a:headEnd/>
            <a:tailEnd/>
          </a:ln>
        </p:spPr>
        <p:txBody>
          <a:bodyPr/>
          <a:lstStyle/>
          <a:p>
            <a:endParaRPr lang="es-VE" dirty="0"/>
          </a:p>
        </p:txBody>
      </p:sp>
    </p:spTree>
  </p:cSld>
  <p:clrMapOvr>
    <a:masterClrMapping/>
  </p:clrMapOvr>
</p:sld>
</file>

<file path=ppt/theme/theme1.xml><?xml version="1.0" encoding="utf-8"?>
<a:theme xmlns:a="http://schemas.openxmlformats.org/drawingml/2006/main" name="Tema de Office">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1976</TotalTime>
  <Words>6373</Words>
  <Application>Microsoft Office PowerPoint</Application>
  <PresentationFormat>Presentación en pantalla (4:3)</PresentationFormat>
  <Paragraphs>587</Paragraphs>
  <Slides>37</Slides>
  <Notes>4</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FUNDAMENTOS DEL CURRÍCULO LA EDUCACIÓN MEDIA COMO ESPACIO DE VIDA DE LOS Y LAS ADOLESCENTES </vt:lpstr>
      <vt:lpstr>Presentación de PowerPoint</vt:lpstr>
      <vt:lpstr>Presentación de PowerPoint</vt:lpstr>
      <vt:lpstr>Presentación de PowerPoint</vt:lpstr>
      <vt:lpstr>Presentación de PowerPoint</vt:lpstr>
      <vt:lpstr>Presentación de PowerPoint</vt:lpstr>
      <vt:lpstr> </vt:lpstr>
      <vt:lpstr> </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trabajo</dc:creator>
  <cp:lastModifiedBy>Ana Guinand</cp:lastModifiedBy>
  <cp:revision>239</cp:revision>
  <dcterms:modified xsi:type="dcterms:W3CDTF">2016-09-22T12:58:05Z</dcterms:modified>
</cp:coreProperties>
</file>